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3" r:id="rId3"/>
  </p:sldMasterIdLst>
  <p:notesMasterIdLst>
    <p:notesMasterId r:id="rId32"/>
  </p:notesMasterIdLst>
  <p:sldIdLst>
    <p:sldId id="257" r:id="rId4"/>
    <p:sldId id="269" r:id="rId5"/>
    <p:sldId id="272" r:id="rId6"/>
    <p:sldId id="270" r:id="rId7"/>
    <p:sldId id="301" r:id="rId8"/>
    <p:sldId id="302" r:id="rId9"/>
    <p:sldId id="303" r:id="rId10"/>
    <p:sldId id="304" r:id="rId11"/>
    <p:sldId id="305" r:id="rId12"/>
    <p:sldId id="306" r:id="rId13"/>
    <p:sldId id="307" r:id="rId14"/>
    <p:sldId id="308" r:id="rId15"/>
    <p:sldId id="295" r:id="rId16"/>
    <p:sldId id="278" r:id="rId17"/>
    <p:sldId id="309" r:id="rId18"/>
    <p:sldId id="310" r:id="rId19"/>
    <p:sldId id="311" r:id="rId20"/>
    <p:sldId id="313" r:id="rId21"/>
    <p:sldId id="312" r:id="rId22"/>
    <p:sldId id="314" r:id="rId23"/>
    <p:sldId id="315" r:id="rId24"/>
    <p:sldId id="316" r:id="rId25"/>
    <p:sldId id="273" r:id="rId26"/>
    <p:sldId id="285" r:id="rId27"/>
    <p:sldId id="317" r:id="rId28"/>
    <p:sldId id="318" r:id="rId29"/>
    <p:sldId id="282" r:id="rId30"/>
    <p:sldId id="294" r:id="rId3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51911E6D-7290-4F44-B658-7316C95EF084}">
          <p14:sldIdLst>
            <p14:sldId id="257"/>
            <p14:sldId id="269"/>
            <p14:sldId id="272"/>
            <p14:sldId id="270"/>
            <p14:sldId id="301"/>
            <p14:sldId id="302"/>
            <p14:sldId id="303"/>
            <p14:sldId id="304"/>
            <p14:sldId id="305"/>
            <p14:sldId id="306"/>
            <p14:sldId id="307"/>
            <p14:sldId id="308"/>
            <p14:sldId id="295"/>
            <p14:sldId id="278"/>
            <p14:sldId id="309"/>
            <p14:sldId id="310"/>
            <p14:sldId id="311"/>
            <p14:sldId id="313"/>
            <p14:sldId id="312"/>
            <p14:sldId id="314"/>
            <p14:sldId id="315"/>
            <p14:sldId id="316"/>
            <p14:sldId id="273"/>
            <p14:sldId id="285"/>
            <p14:sldId id="317"/>
            <p14:sldId id="318"/>
            <p14:sldId id="282"/>
            <p14:sldId id="294"/>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马 东阳" initials="马" lastIdx="4" clrIdx="0">
    <p:extLst>
      <p:ext uri="{19B8F6BF-5375-455C-9EA6-DF929625EA0E}">
        <p15:presenceInfo xmlns:p15="http://schemas.microsoft.com/office/powerpoint/2012/main" userId="马 东阳"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9D1E3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8052" autoAdjust="0"/>
  </p:normalViewPr>
  <p:slideViewPr>
    <p:cSldViewPr snapToGrid="0">
      <p:cViewPr varScale="1">
        <p:scale>
          <a:sx n="67" d="100"/>
          <a:sy n="67" d="100"/>
        </p:scale>
        <p:origin x="501" y="1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21" Type="http://schemas.openxmlformats.org/officeDocument/2006/relationships/slide" Target="slides/slide18.xml"/><Relationship Id="rId34" Type="http://schemas.openxmlformats.org/officeDocument/2006/relationships/presProps" Target="pres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commentAuthors" Target="commentAuthor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theme" Target="theme/theme1.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viewProps" Target="viewProps.xml"/><Relationship Id="rId8" Type="http://schemas.openxmlformats.org/officeDocument/2006/relationships/slide" Target="slides/slide5.xml"/><Relationship Id="rId3" Type="http://schemas.openxmlformats.org/officeDocument/2006/relationships/slideMaster" Target="slideMasters/slideMaster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BBA8F88-4BD2-4A4B-A1C9-50D16632E9B9}" type="datetimeFigureOut">
              <a:rPr lang="zh-CN" altLang="en-US" smtClean="0"/>
              <a:t>2021/4/28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2512299-E8CB-44DE-84D4-299E60AF09F6}" type="slidenum">
              <a:rPr lang="zh-CN" altLang="en-US" smtClean="0"/>
              <a:t>‹#›</a:t>
            </a:fld>
            <a:endParaRPr lang="zh-CN" altLang="en-US"/>
          </a:p>
        </p:txBody>
      </p:sp>
    </p:spTree>
    <p:extLst>
      <p:ext uri="{BB962C8B-B14F-4D97-AF65-F5344CB8AC3E}">
        <p14:creationId xmlns:p14="http://schemas.microsoft.com/office/powerpoint/2010/main" val="39249818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今天我讲的这两篇论文都是关于</a:t>
            </a:r>
            <a:r>
              <a:rPr lang="en-US" altLang="zh-CN" dirty="0"/>
              <a:t>NER</a:t>
            </a:r>
            <a:r>
              <a:rPr lang="zh-CN" altLang="en-US" dirty="0"/>
              <a:t>的，第一篇是用机器阅读理解的思路来做</a:t>
            </a:r>
            <a:r>
              <a:rPr lang="en-US" altLang="zh-CN" dirty="0"/>
              <a:t>NER</a:t>
            </a:r>
            <a:r>
              <a:rPr lang="zh-CN" altLang="en-US" dirty="0"/>
              <a:t>，第二篇采用的是边界检测的思路，但它对模型做了修改，去掉了错误级联问题。</a:t>
            </a:r>
          </a:p>
        </p:txBody>
      </p:sp>
      <p:sp>
        <p:nvSpPr>
          <p:cNvPr id="4" name="灯片编号占位符 3"/>
          <p:cNvSpPr>
            <a:spLocks noGrp="1"/>
          </p:cNvSpPr>
          <p:nvPr>
            <p:ph type="sldNum" sz="quarter" idx="5"/>
          </p:nvPr>
        </p:nvSpPr>
        <p:spPr/>
        <p:txBody>
          <a:bodyPr/>
          <a:lstStyle/>
          <a:p>
            <a:fld id="{62512299-E8CB-44DE-84D4-299E60AF09F6}" type="slidenum">
              <a:rPr lang="zh-CN" altLang="en-US" smtClean="0"/>
              <a:t>1</a:t>
            </a:fld>
            <a:endParaRPr lang="zh-CN" altLang="en-US"/>
          </a:p>
        </p:txBody>
      </p:sp>
    </p:spTree>
    <p:extLst>
      <p:ext uri="{BB962C8B-B14F-4D97-AF65-F5344CB8AC3E}">
        <p14:creationId xmlns:p14="http://schemas.microsoft.com/office/powerpoint/2010/main" val="22173835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dirty="0"/>
              <a:t>然后对起始与终止边界进行边界匹配</a:t>
            </a:r>
            <a:endParaRPr lang="en-US" altLang="zh-CN" b="0" dirty="0"/>
          </a:p>
        </p:txBody>
      </p:sp>
      <p:sp>
        <p:nvSpPr>
          <p:cNvPr id="4" name="灯片编号占位符 3"/>
          <p:cNvSpPr>
            <a:spLocks noGrp="1"/>
          </p:cNvSpPr>
          <p:nvPr>
            <p:ph type="sldNum" sz="quarter" idx="5"/>
          </p:nvPr>
        </p:nvSpPr>
        <p:spPr/>
        <p:txBody>
          <a:bodyPr/>
          <a:lstStyle/>
          <a:p>
            <a:fld id="{62512299-E8CB-44DE-84D4-299E60AF09F6}" type="slidenum">
              <a:rPr lang="zh-CN" altLang="en-US" smtClean="0"/>
              <a:t>10</a:t>
            </a:fld>
            <a:endParaRPr lang="zh-CN" altLang="en-US"/>
          </a:p>
        </p:txBody>
      </p:sp>
    </p:spTree>
    <p:extLst>
      <p:ext uri="{BB962C8B-B14F-4D97-AF65-F5344CB8AC3E}">
        <p14:creationId xmlns:p14="http://schemas.microsoft.com/office/powerpoint/2010/main" val="29675500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dirty="0"/>
              <a:t>然后对起始与终止边界进行边界匹配</a:t>
            </a:r>
            <a:endParaRPr lang="en-US" altLang="zh-CN" b="0" dirty="0"/>
          </a:p>
        </p:txBody>
      </p:sp>
      <p:sp>
        <p:nvSpPr>
          <p:cNvPr id="4" name="灯片编号占位符 3"/>
          <p:cNvSpPr>
            <a:spLocks noGrp="1"/>
          </p:cNvSpPr>
          <p:nvPr>
            <p:ph type="sldNum" sz="quarter" idx="5"/>
          </p:nvPr>
        </p:nvSpPr>
        <p:spPr/>
        <p:txBody>
          <a:bodyPr/>
          <a:lstStyle/>
          <a:p>
            <a:fld id="{62512299-E8CB-44DE-84D4-299E60AF09F6}" type="slidenum">
              <a:rPr lang="zh-CN" altLang="en-US" smtClean="0"/>
              <a:t>11</a:t>
            </a:fld>
            <a:endParaRPr lang="zh-CN" altLang="en-US"/>
          </a:p>
        </p:txBody>
      </p:sp>
    </p:spTree>
    <p:extLst>
      <p:ext uri="{BB962C8B-B14F-4D97-AF65-F5344CB8AC3E}">
        <p14:creationId xmlns:p14="http://schemas.microsoft.com/office/powerpoint/2010/main" val="38742121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b="0" dirty="0"/>
          </a:p>
        </p:txBody>
      </p:sp>
      <p:sp>
        <p:nvSpPr>
          <p:cNvPr id="4" name="灯片编号占位符 3"/>
          <p:cNvSpPr>
            <a:spLocks noGrp="1"/>
          </p:cNvSpPr>
          <p:nvPr>
            <p:ph type="sldNum" sz="quarter" idx="5"/>
          </p:nvPr>
        </p:nvSpPr>
        <p:spPr/>
        <p:txBody>
          <a:bodyPr/>
          <a:lstStyle/>
          <a:p>
            <a:fld id="{62512299-E8CB-44DE-84D4-299E60AF09F6}" type="slidenum">
              <a:rPr lang="zh-CN" altLang="en-US" smtClean="0"/>
              <a:t>12</a:t>
            </a:fld>
            <a:endParaRPr lang="zh-CN" altLang="en-US"/>
          </a:p>
        </p:txBody>
      </p:sp>
    </p:spTree>
    <p:extLst>
      <p:ext uri="{BB962C8B-B14F-4D97-AF65-F5344CB8AC3E}">
        <p14:creationId xmlns:p14="http://schemas.microsoft.com/office/powerpoint/2010/main" val="10428164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HTI-NER</a:t>
            </a:r>
            <a:r>
              <a:rPr lang="zh-CN" altLang="en-US" dirty="0"/>
              <a:t>是</a:t>
            </a:r>
            <a:r>
              <a:rPr lang="en-US" altLang="zh-CN" dirty="0"/>
              <a:t>EMNLP2020</a:t>
            </a:r>
            <a:r>
              <a:rPr lang="zh-CN" altLang="en-US" dirty="0"/>
              <a:t>年的一篇论文</a:t>
            </a:r>
          </a:p>
        </p:txBody>
      </p:sp>
      <p:sp>
        <p:nvSpPr>
          <p:cNvPr id="4" name="灯片编号占位符 3"/>
          <p:cNvSpPr>
            <a:spLocks noGrp="1"/>
          </p:cNvSpPr>
          <p:nvPr>
            <p:ph type="sldNum" sz="quarter" idx="5"/>
          </p:nvPr>
        </p:nvSpPr>
        <p:spPr/>
        <p:txBody>
          <a:bodyPr/>
          <a:lstStyle/>
          <a:p>
            <a:fld id="{62512299-E8CB-44DE-84D4-299E60AF09F6}" type="slidenum">
              <a:rPr lang="zh-CN" altLang="en-US" smtClean="0"/>
              <a:t>13</a:t>
            </a:fld>
            <a:endParaRPr lang="zh-CN" altLang="en-US"/>
          </a:p>
        </p:txBody>
      </p:sp>
    </p:spTree>
    <p:extLst>
      <p:ext uri="{BB962C8B-B14F-4D97-AF65-F5344CB8AC3E}">
        <p14:creationId xmlns:p14="http://schemas.microsoft.com/office/powerpoint/2010/main" val="19465950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之前的一些论文在识别实体的时候是分两步走，先识别边界，再识别实体，这两步是硬连接的，这篇论文的一个点在于，它是软连接的，消除了错误级联。</a:t>
                </a:r>
                <a:endParaRPr lang="en-US" altLang="zh-CN" dirty="0"/>
              </a:p>
              <a:p>
                <a:endParaRPr lang="en-US" altLang="zh-CN" dirty="0"/>
              </a:p>
              <a:p>
                <a:r>
                  <a:rPr lang="zh-CN" altLang="en-US" dirty="0"/>
                  <a:t>先说一下这篇文章的主要思想，这篇文章的思想是，一个实体应该具有以下两个性质。首先第一点它要具有明确的边界，其次，边界内部的</a:t>
                </a:r>
                <a:r>
                  <a:rPr lang="en-US" altLang="zh-CN" dirty="0"/>
                  <a:t>Token</a:t>
                </a:r>
                <a:r>
                  <a:rPr lang="zh-CN" altLang="en-US" dirty="0"/>
                  <a:t>要有密切的联系。这里给了一个例子。这两句话的起始单词是一样的，但是它们内部的实体不同，因此呢第二个片段就不是实体。</a:t>
                </a:r>
              </a:p>
              <a:p>
                <a:endParaRPr lang="zh-CN" altLang="en-US" dirty="0"/>
              </a:p>
            </p:txBody>
          </p:sp>
        </mc:Choice>
        <mc:Fallback xmlns="">
          <p:sp>
            <p:nvSpPr>
              <p:cNvPr id="3" name="备注占位符 2"/>
              <p:cNvSpPr>
                <a:spLocks noGrp="1"/>
              </p:cNvSpPr>
              <p:nvPr>
                <p:ph type="body" idx="1"/>
              </p:nvPr>
            </p:nvSpPr>
            <p:spPr/>
            <p:txBody>
              <a:bodyPr/>
              <a:lstStyle/>
              <a:p>
                <a:r>
                  <a:rPr lang="zh-CN" altLang="en-US" dirty="0"/>
                  <a:t>原型方法的主要思想是首先构造实体类型的原型表示，然后通过距离度量给每一个</a:t>
                </a:r>
                <a:r>
                  <a:rPr lang="en-US" altLang="zh-CN" dirty="0"/>
                  <a:t>token</a:t>
                </a:r>
                <a:r>
                  <a:rPr lang="zh-CN" altLang="en-US" dirty="0"/>
                  <a:t>分配标签，这类似于</a:t>
                </a:r>
                <a:r>
                  <a:rPr lang="en-US" altLang="zh-CN" dirty="0"/>
                  <a:t>KNN</a:t>
                </a:r>
                <a:r>
                  <a:rPr lang="zh-CN" altLang="en-US" dirty="0"/>
                  <a:t>算法。原型方法首先从数据集种提取一个支持集</a:t>
                </a:r>
                <a:r>
                  <a:rPr lang="en-US" altLang="zh-CN" dirty="0"/>
                  <a:t>S</a:t>
                </a:r>
                <a:r>
                  <a:rPr lang="zh-CN" altLang="en-US" dirty="0"/>
                  <a:t>和查询集</a:t>
                </a:r>
                <a:r>
                  <a:rPr lang="en-US" altLang="zh-CN" dirty="0"/>
                  <a:t>Q</a:t>
                </a:r>
                <a:r>
                  <a:rPr lang="zh-CN" altLang="en-US" dirty="0"/>
                  <a:t>，这里面</a:t>
                </a:r>
                <a:r>
                  <a:rPr lang="en-US" altLang="zh-CN" dirty="0"/>
                  <a:t>M</a:t>
                </a:r>
                <a:r>
                  <a:rPr lang="zh-CN" altLang="en-US" dirty="0"/>
                  <a:t>，</a:t>
                </a:r>
                <a:r>
                  <a:rPr lang="en-US" altLang="zh-CN" dirty="0"/>
                  <a:t>K</a:t>
                </a:r>
                <a:r>
                  <a:rPr lang="zh-CN" altLang="en-US" dirty="0"/>
                  <a:t>，</a:t>
                </a:r>
                <a:r>
                  <a:rPr lang="en-US" altLang="zh-CN" b="0" i="0">
                    <a:latin typeface="Cambria Math" panose="02040503050406030204" pitchFamily="18" charset="0"/>
                  </a:rPr>
                  <a:t>𝐾^′</a:t>
                </a:r>
                <a:r>
                  <a:rPr lang="zh-CN" altLang="en-US" dirty="0"/>
                  <a:t>分别表示实体类别数和每个类别的样例数。然后根据支持集</a:t>
                </a:r>
                <a:r>
                  <a:rPr lang="en-US" altLang="zh-CN" b="0" i="0">
                    <a:latin typeface="Cambria Math" panose="02040503050406030204" pitchFamily="18" charset="0"/>
                  </a:rPr>
                  <a:t>𝑆</a:t>
                </a:r>
                <a:r>
                  <a:rPr lang="zh-CN" altLang="en-US" dirty="0"/>
                  <a:t>训练出一个分类模型，这里</a:t>
                </a:r>
                <a:r>
                  <a:rPr lang="en-US" altLang="zh-CN" b="0" i="0">
                    <a:latin typeface="Cambria Math" panose="02040503050406030204" pitchFamily="18" charset="0"/>
                  </a:rPr>
                  <a:t>𝑐_𝑚</a:t>
                </a:r>
                <a:r>
                  <a:rPr lang="zh-CN" altLang="en-US" dirty="0"/>
                  <a:t>代表原型，它的取值为对应类别的</a:t>
                </a:r>
                <a:r>
                  <a:rPr lang="en-US" altLang="zh-CN" dirty="0"/>
                  <a:t>Token</a:t>
                </a:r>
                <a:r>
                  <a:rPr lang="zh-CN" altLang="en-US" dirty="0"/>
                  <a:t>的特征的均值。</a:t>
                </a:r>
              </a:p>
            </p:txBody>
          </p:sp>
        </mc:Fallback>
      </mc:AlternateContent>
      <p:sp>
        <p:nvSpPr>
          <p:cNvPr id="4" name="灯片编号占位符 3"/>
          <p:cNvSpPr>
            <a:spLocks noGrp="1"/>
          </p:cNvSpPr>
          <p:nvPr>
            <p:ph type="sldNum" sz="quarter" idx="5"/>
          </p:nvPr>
        </p:nvSpPr>
        <p:spPr/>
        <p:txBody>
          <a:bodyPr/>
          <a:lstStyle/>
          <a:p>
            <a:fld id="{62512299-E8CB-44DE-84D4-299E60AF09F6}" type="slidenum">
              <a:rPr lang="zh-CN" altLang="en-US" smtClean="0"/>
              <a:t>14</a:t>
            </a:fld>
            <a:endParaRPr lang="zh-CN" altLang="en-US"/>
          </a:p>
        </p:txBody>
      </p:sp>
    </p:spTree>
    <p:extLst>
      <p:ext uri="{BB962C8B-B14F-4D97-AF65-F5344CB8AC3E}">
        <p14:creationId xmlns:p14="http://schemas.microsoft.com/office/powerpoint/2010/main" val="10419966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接下来介绍一下</a:t>
                </a:r>
                <a:r>
                  <a:rPr lang="en-US" altLang="zh-CN" dirty="0"/>
                  <a:t>HIT-NER</a:t>
                </a:r>
                <a:r>
                  <a:rPr lang="zh-CN" altLang="en-US" dirty="0"/>
                  <a:t>的主体架构，和之前的方法比较类似，也是边界识别的分类两部分。首位检测器用于识别可能的实体的开始与结尾，单词关系提取器用来判别</a:t>
                </a:r>
                <a:r>
                  <a:rPr lang="en-US" altLang="zh-CN" dirty="0"/>
                  <a:t>Token</a:t>
                </a:r>
                <a:r>
                  <a:rPr lang="zh-CN" altLang="en-US" dirty="0"/>
                  <a:t>间的密切程度，然后融合这两模块的结果进行分类、</a:t>
                </a:r>
              </a:p>
            </p:txBody>
          </p:sp>
        </mc:Choice>
        <mc:Fallback xmlns="">
          <p:sp>
            <p:nvSpPr>
              <p:cNvPr id="3" name="备注占位符 2"/>
              <p:cNvSpPr>
                <a:spLocks noGrp="1"/>
              </p:cNvSpPr>
              <p:nvPr>
                <p:ph type="body" idx="1"/>
              </p:nvPr>
            </p:nvSpPr>
            <p:spPr/>
            <p:txBody>
              <a:bodyPr/>
              <a:lstStyle/>
              <a:p>
                <a:r>
                  <a:rPr lang="zh-CN" altLang="en-US" dirty="0"/>
                  <a:t>原型方法的主要思想是首先构造实体类型的原型表示，然后通过距离度量给每一个</a:t>
                </a:r>
                <a:r>
                  <a:rPr lang="en-US" altLang="zh-CN" dirty="0"/>
                  <a:t>token</a:t>
                </a:r>
                <a:r>
                  <a:rPr lang="zh-CN" altLang="en-US" dirty="0"/>
                  <a:t>分配标签，这类似于</a:t>
                </a:r>
                <a:r>
                  <a:rPr lang="en-US" altLang="zh-CN" dirty="0"/>
                  <a:t>KNN</a:t>
                </a:r>
                <a:r>
                  <a:rPr lang="zh-CN" altLang="en-US" dirty="0"/>
                  <a:t>算法。原型方法首先从数据集种提取一个支持集</a:t>
                </a:r>
                <a:r>
                  <a:rPr lang="en-US" altLang="zh-CN" dirty="0"/>
                  <a:t>S</a:t>
                </a:r>
                <a:r>
                  <a:rPr lang="zh-CN" altLang="en-US" dirty="0"/>
                  <a:t>和查询集</a:t>
                </a:r>
                <a:r>
                  <a:rPr lang="en-US" altLang="zh-CN" dirty="0"/>
                  <a:t>Q</a:t>
                </a:r>
                <a:r>
                  <a:rPr lang="zh-CN" altLang="en-US" dirty="0"/>
                  <a:t>，这里面</a:t>
                </a:r>
                <a:r>
                  <a:rPr lang="en-US" altLang="zh-CN" dirty="0"/>
                  <a:t>M</a:t>
                </a:r>
                <a:r>
                  <a:rPr lang="zh-CN" altLang="en-US" dirty="0"/>
                  <a:t>，</a:t>
                </a:r>
                <a:r>
                  <a:rPr lang="en-US" altLang="zh-CN" dirty="0"/>
                  <a:t>K</a:t>
                </a:r>
                <a:r>
                  <a:rPr lang="zh-CN" altLang="en-US" dirty="0"/>
                  <a:t>，</a:t>
                </a:r>
                <a:r>
                  <a:rPr lang="en-US" altLang="zh-CN" b="0" i="0">
                    <a:latin typeface="Cambria Math" panose="02040503050406030204" pitchFamily="18" charset="0"/>
                  </a:rPr>
                  <a:t>𝐾^′</a:t>
                </a:r>
                <a:r>
                  <a:rPr lang="zh-CN" altLang="en-US" dirty="0"/>
                  <a:t>分别表示实体类别数和每个类别的样例数。然后根据支持集</a:t>
                </a:r>
                <a:r>
                  <a:rPr lang="en-US" altLang="zh-CN" b="0" i="0">
                    <a:latin typeface="Cambria Math" panose="02040503050406030204" pitchFamily="18" charset="0"/>
                  </a:rPr>
                  <a:t>𝑆</a:t>
                </a:r>
                <a:r>
                  <a:rPr lang="zh-CN" altLang="en-US" dirty="0"/>
                  <a:t>训练出一个分类模型，这里</a:t>
                </a:r>
                <a:r>
                  <a:rPr lang="en-US" altLang="zh-CN" b="0" i="0">
                    <a:latin typeface="Cambria Math" panose="02040503050406030204" pitchFamily="18" charset="0"/>
                  </a:rPr>
                  <a:t>𝑐_𝑚</a:t>
                </a:r>
                <a:r>
                  <a:rPr lang="zh-CN" altLang="en-US" dirty="0"/>
                  <a:t>代表原型，它的取值为对应类别的</a:t>
                </a:r>
                <a:r>
                  <a:rPr lang="en-US" altLang="zh-CN" dirty="0"/>
                  <a:t>Token</a:t>
                </a:r>
                <a:r>
                  <a:rPr lang="zh-CN" altLang="en-US" dirty="0"/>
                  <a:t>的特征的均值。</a:t>
                </a:r>
              </a:p>
            </p:txBody>
          </p:sp>
        </mc:Fallback>
      </mc:AlternateContent>
      <p:sp>
        <p:nvSpPr>
          <p:cNvPr id="4" name="灯片编号占位符 3"/>
          <p:cNvSpPr>
            <a:spLocks noGrp="1"/>
          </p:cNvSpPr>
          <p:nvPr>
            <p:ph type="sldNum" sz="quarter" idx="5"/>
          </p:nvPr>
        </p:nvSpPr>
        <p:spPr/>
        <p:txBody>
          <a:bodyPr/>
          <a:lstStyle/>
          <a:p>
            <a:fld id="{62512299-E8CB-44DE-84D4-299E60AF09F6}" type="slidenum">
              <a:rPr lang="zh-CN" altLang="en-US" smtClean="0"/>
              <a:t>15</a:t>
            </a:fld>
            <a:endParaRPr lang="zh-CN" altLang="en-US"/>
          </a:p>
        </p:txBody>
      </p:sp>
    </p:spTree>
    <p:extLst>
      <p:ext uri="{BB962C8B-B14F-4D97-AF65-F5344CB8AC3E}">
        <p14:creationId xmlns:p14="http://schemas.microsoft.com/office/powerpoint/2010/main" val="40708048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先介绍一下首尾检测器，这个就是一个多头</a:t>
                </a:r>
                <a:r>
                  <a:rPr lang="en-US" altLang="zh-CN" dirty="0"/>
                  <a:t>Self-Attention</a:t>
                </a:r>
                <a:r>
                  <a:rPr lang="zh-CN" altLang="en-US" dirty="0"/>
                  <a:t>，这里的</a:t>
                </a:r>
                <a:r>
                  <a:rPr lang="en-US" altLang="zh-CN" dirty="0"/>
                  <a:t>Q</a:t>
                </a:r>
                <a:r>
                  <a:rPr lang="zh-CN" altLang="en-US" dirty="0"/>
                  <a:t>，</a:t>
                </a:r>
                <a:r>
                  <a:rPr lang="en-US" altLang="zh-CN" dirty="0"/>
                  <a:t>K</a:t>
                </a:r>
                <a:r>
                  <a:rPr lang="zh-CN" altLang="en-US" dirty="0"/>
                  <a:t>，</a:t>
                </a:r>
                <a:r>
                  <a:rPr lang="en-US" altLang="zh-CN" dirty="0"/>
                  <a:t>V</a:t>
                </a:r>
                <a:r>
                  <a:rPr lang="zh-CN" altLang="en-US" dirty="0"/>
                  <a:t>都是输入的</a:t>
                </a:r>
                <a:r>
                  <a:rPr lang="en-US" altLang="zh-CN" dirty="0"/>
                  <a:t>Token</a:t>
                </a:r>
                <a:r>
                  <a:rPr lang="zh-CN" altLang="en-US" dirty="0"/>
                  <a:t>序列的向量化表示。经过</a:t>
                </a:r>
                <a:r>
                  <a:rPr lang="en-US" altLang="zh-CN" dirty="0"/>
                  <a:t>Attention</a:t>
                </a:r>
                <a:r>
                  <a:rPr lang="zh-CN" altLang="en-US" dirty="0"/>
                  <a:t>得到一个边界向量序列，</a:t>
                </a:r>
              </a:p>
            </p:txBody>
          </p:sp>
        </mc:Choice>
        <mc:Fallback xmlns="">
          <p:sp>
            <p:nvSpPr>
              <p:cNvPr id="3" name="备注占位符 2"/>
              <p:cNvSpPr>
                <a:spLocks noGrp="1"/>
              </p:cNvSpPr>
              <p:nvPr>
                <p:ph type="body" idx="1"/>
              </p:nvPr>
            </p:nvSpPr>
            <p:spPr/>
            <p:txBody>
              <a:bodyPr/>
              <a:lstStyle/>
              <a:p>
                <a:r>
                  <a:rPr lang="zh-CN" altLang="en-US" dirty="0"/>
                  <a:t>原型方法的主要思想是首先构造实体类型的原型表示，然后通过距离度量给每一个</a:t>
                </a:r>
                <a:r>
                  <a:rPr lang="en-US" altLang="zh-CN" dirty="0"/>
                  <a:t>token</a:t>
                </a:r>
                <a:r>
                  <a:rPr lang="zh-CN" altLang="en-US" dirty="0"/>
                  <a:t>分配标签，这类似于</a:t>
                </a:r>
                <a:r>
                  <a:rPr lang="en-US" altLang="zh-CN" dirty="0"/>
                  <a:t>KNN</a:t>
                </a:r>
                <a:r>
                  <a:rPr lang="zh-CN" altLang="en-US" dirty="0"/>
                  <a:t>算法。原型方法首先从数据集种提取一个支持集</a:t>
                </a:r>
                <a:r>
                  <a:rPr lang="en-US" altLang="zh-CN" dirty="0"/>
                  <a:t>S</a:t>
                </a:r>
                <a:r>
                  <a:rPr lang="zh-CN" altLang="en-US" dirty="0"/>
                  <a:t>和查询集</a:t>
                </a:r>
                <a:r>
                  <a:rPr lang="en-US" altLang="zh-CN" dirty="0"/>
                  <a:t>Q</a:t>
                </a:r>
                <a:r>
                  <a:rPr lang="zh-CN" altLang="en-US" dirty="0"/>
                  <a:t>，这里面</a:t>
                </a:r>
                <a:r>
                  <a:rPr lang="en-US" altLang="zh-CN" dirty="0"/>
                  <a:t>M</a:t>
                </a:r>
                <a:r>
                  <a:rPr lang="zh-CN" altLang="en-US" dirty="0"/>
                  <a:t>，</a:t>
                </a:r>
                <a:r>
                  <a:rPr lang="en-US" altLang="zh-CN" dirty="0"/>
                  <a:t>K</a:t>
                </a:r>
                <a:r>
                  <a:rPr lang="zh-CN" altLang="en-US" dirty="0"/>
                  <a:t>，</a:t>
                </a:r>
                <a:r>
                  <a:rPr lang="en-US" altLang="zh-CN" b="0" i="0">
                    <a:latin typeface="Cambria Math" panose="02040503050406030204" pitchFamily="18" charset="0"/>
                  </a:rPr>
                  <a:t>𝐾^′</a:t>
                </a:r>
                <a:r>
                  <a:rPr lang="zh-CN" altLang="en-US" dirty="0"/>
                  <a:t>分别表示实体类别数和每个类别的样例数。然后根据支持集</a:t>
                </a:r>
                <a:r>
                  <a:rPr lang="en-US" altLang="zh-CN" b="0" i="0">
                    <a:latin typeface="Cambria Math" panose="02040503050406030204" pitchFamily="18" charset="0"/>
                  </a:rPr>
                  <a:t>𝑆</a:t>
                </a:r>
                <a:r>
                  <a:rPr lang="zh-CN" altLang="en-US" dirty="0"/>
                  <a:t>训练出一个分类模型，这里</a:t>
                </a:r>
                <a:r>
                  <a:rPr lang="en-US" altLang="zh-CN" b="0" i="0">
                    <a:latin typeface="Cambria Math" panose="02040503050406030204" pitchFamily="18" charset="0"/>
                  </a:rPr>
                  <a:t>𝑐_𝑚</a:t>
                </a:r>
                <a:r>
                  <a:rPr lang="zh-CN" altLang="en-US" dirty="0"/>
                  <a:t>代表原型，它的取值为对应类别的</a:t>
                </a:r>
                <a:r>
                  <a:rPr lang="en-US" altLang="zh-CN" dirty="0"/>
                  <a:t>Token</a:t>
                </a:r>
                <a:r>
                  <a:rPr lang="zh-CN" altLang="en-US" dirty="0"/>
                  <a:t>的特征的均值。</a:t>
                </a:r>
              </a:p>
            </p:txBody>
          </p:sp>
        </mc:Fallback>
      </mc:AlternateContent>
      <p:sp>
        <p:nvSpPr>
          <p:cNvPr id="4" name="灯片编号占位符 3"/>
          <p:cNvSpPr>
            <a:spLocks noGrp="1"/>
          </p:cNvSpPr>
          <p:nvPr>
            <p:ph type="sldNum" sz="quarter" idx="5"/>
          </p:nvPr>
        </p:nvSpPr>
        <p:spPr/>
        <p:txBody>
          <a:bodyPr/>
          <a:lstStyle/>
          <a:p>
            <a:fld id="{62512299-E8CB-44DE-84D4-299E60AF09F6}" type="slidenum">
              <a:rPr lang="zh-CN" altLang="en-US" smtClean="0"/>
              <a:t>16</a:t>
            </a:fld>
            <a:endParaRPr lang="zh-CN" altLang="en-US"/>
          </a:p>
        </p:txBody>
      </p:sp>
    </p:spTree>
    <p:extLst>
      <p:ext uri="{BB962C8B-B14F-4D97-AF65-F5344CB8AC3E}">
        <p14:creationId xmlns:p14="http://schemas.microsoft.com/office/powerpoint/2010/main" val="12176861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然后根据边界向量序列计算以单词</a:t>
                </a:r>
                <a14:m>
                  <m:oMath xmlns:m="http://schemas.openxmlformats.org/officeDocument/2006/math">
                    <m:r>
                      <a:rPr lang="en-US" altLang="zh-CN" b="0" i="1" smtClean="0">
                        <a:latin typeface="Cambria Math" panose="02040503050406030204" pitchFamily="18" charset="0"/>
                      </a:rPr>
                      <m:t>𝑖</m:t>
                    </m:r>
                  </m:oMath>
                </a14:m>
                <a:r>
                  <a:rPr lang="zh-CN" altLang="en-US" b="0" dirty="0"/>
                  <a:t>为开头，</a:t>
                </a:r>
                <a14:m>
                  <m:oMath xmlns:m="http://schemas.openxmlformats.org/officeDocument/2006/math">
                    <m:r>
                      <a:rPr lang="en-US" altLang="zh-CN" b="0" i="1" smtClean="0">
                        <a:latin typeface="Cambria Math" panose="02040503050406030204" pitchFamily="18" charset="0"/>
                      </a:rPr>
                      <m:t>𝑗</m:t>
                    </m:r>
                  </m:oMath>
                </a14:m>
                <a:r>
                  <a:rPr lang="zh-CN" altLang="en-US" b="0" dirty="0"/>
                  <a:t>为结尾的片段是哪种类型实体的概率。这里计算用到了双仿射，然后</a:t>
                </a:r>
                <a:r>
                  <a:rPr lang="en-US" altLang="zh-CN" b="0" dirty="0"/>
                  <a:t>Loss</a:t>
                </a:r>
                <a:r>
                  <a:rPr lang="zh-CN" altLang="en-US" b="0" dirty="0"/>
                  <a:t>部分使用的是</a:t>
                </a:r>
                <a:r>
                  <a:rPr lang="en-US" altLang="zh-CN" b="0" dirty="0"/>
                  <a:t>Focal Loss</a:t>
                </a:r>
                <a:r>
                  <a:rPr lang="zh-CN" altLang="en-US" b="0" dirty="0"/>
                  <a:t>。</a:t>
                </a:r>
                <a:endParaRPr lang="en-US" altLang="zh-CN" b="0" dirty="0"/>
              </a:p>
            </p:txBody>
          </p:sp>
        </mc:Choice>
        <mc:Fallback xmlns="">
          <p:sp>
            <p:nvSpPr>
              <p:cNvPr id="3" name="备注占位符 2"/>
              <p:cNvSpPr>
                <a:spLocks noGrp="1"/>
              </p:cNvSpPr>
              <p:nvPr>
                <p:ph type="body" idx="1"/>
              </p:nvPr>
            </p:nvSpPr>
            <p:spPr/>
            <p:txBody>
              <a:bodyPr/>
              <a:lstStyle/>
              <a:p>
                <a:r>
                  <a:rPr lang="zh-CN" altLang="en-US" dirty="0"/>
                  <a:t>原型方法的主要思想是首先构造实体类型的原型表示，然后通过距离度量给每一个</a:t>
                </a:r>
                <a:r>
                  <a:rPr lang="en-US" altLang="zh-CN" dirty="0"/>
                  <a:t>token</a:t>
                </a:r>
                <a:r>
                  <a:rPr lang="zh-CN" altLang="en-US" dirty="0"/>
                  <a:t>分配标签，这类似于</a:t>
                </a:r>
                <a:r>
                  <a:rPr lang="en-US" altLang="zh-CN" dirty="0"/>
                  <a:t>KNN</a:t>
                </a:r>
                <a:r>
                  <a:rPr lang="zh-CN" altLang="en-US" dirty="0"/>
                  <a:t>算法。原型方法首先从数据集种提取一个支持集</a:t>
                </a:r>
                <a:r>
                  <a:rPr lang="en-US" altLang="zh-CN" dirty="0"/>
                  <a:t>S</a:t>
                </a:r>
                <a:r>
                  <a:rPr lang="zh-CN" altLang="en-US" dirty="0"/>
                  <a:t>和查询集</a:t>
                </a:r>
                <a:r>
                  <a:rPr lang="en-US" altLang="zh-CN" dirty="0"/>
                  <a:t>Q</a:t>
                </a:r>
                <a:r>
                  <a:rPr lang="zh-CN" altLang="en-US" dirty="0"/>
                  <a:t>，这里面</a:t>
                </a:r>
                <a:r>
                  <a:rPr lang="en-US" altLang="zh-CN" dirty="0"/>
                  <a:t>M</a:t>
                </a:r>
                <a:r>
                  <a:rPr lang="zh-CN" altLang="en-US" dirty="0"/>
                  <a:t>，</a:t>
                </a:r>
                <a:r>
                  <a:rPr lang="en-US" altLang="zh-CN" dirty="0"/>
                  <a:t>K</a:t>
                </a:r>
                <a:r>
                  <a:rPr lang="zh-CN" altLang="en-US" dirty="0"/>
                  <a:t>，</a:t>
                </a:r>
                <a:r>
                  <a:rPr lang="en-US" altLang="zh-CN" b="0" i="0">
                    <a:latin typeface="Cambria Math" panose="02040503050406030204" pitchFamily="18" charset="0"/>
                  </a:rPr>
                  <a:t>𝐾^′</a:t>
                </a:r>
                <a:r>
                  <a:rPr lang="zh-CN" altLang="en-US" dirty="0"/>
                  <a:t>分别表示实体类别数和每个类别的样例数。然后根据支持集</a:t>
                </a:r>
                <a:r>
                  <a:rPr lang="en-US" altLang="zh-CN" b="0" i="0">
                    <a:latin typeface="Cambria Math" panose="02040503050406030204" pitchFamily="18" charset="0"/>
                  </a:rPr>
                  <a:t>𝑆</a:t>
                </a:r>
                <a:r>
                  <a:rPr lang="zh-CN" altLang="en-US" dirty="0"/>
                  <a:t>训练出一个分类模型，这里</a:t>
                </a:r>
                <a:r>
                  <a:rPr lang="en-US" altLang="zh-CN" b="0" i="0">
                    <a:latin typeface="Cambria Math" panose="02040503050406030204" pitchFamily="18" charset="0"/>
                  </a:rPr>
                  <a:t>𝑐_𝑚</a:t>
                </a:r>
                <a:r>
                  <a:rPr lang="zh-CN" altLang="en-US" dirty="0"/>
                  <a:t>代表原型，它的取值为对应类别的</a:t>
                </a:r>
                <a:r>
                  <a:rPr lang="en-US" altLang="zh-CN" dirty="0"/>
                  <a:t>Token</a:t>
                </a:r>
                <a:r>
                  <a:rPr lang="zh-CN" altLang="en-US" dirty="0"/>
                  <a:t>的特征的均值。</a:t>
                </a:r>
              </a:p>
            </p:txBody>
          </p:sp>
        </mc:Fallback>
      </mc:AlternateContent>
      <p:sp>
        <p:nvSpPr>
          <p:cNvPr id="4" name="灯片编号占位符 3"/>
          <p:cNvSpPr>
            <a:spLocks noGrp="1"/>
          </p:cNvSpPr>
          <p:nvPr>
            <p:ph type="sldNum" sz="quarter" idx="5"/>
          </p:nvPr>
        </p:nvSpPr>
        <p:spPr/>
        <p:txBody>
          <a:bodyPr/>
          <a:lstStyle/>
          <a:p>
            <a:fld id="{62512299-E8CB-44DE-84D4-299E60AF09F6}" type="slidenum">
              <a:rPr lang="zh-CN" altLang="en-US" smtClean="0"/>
              <a:t>17</a:t>
            </a:fld>
            <a:endParaRPr lang="zh-CN" altLang="en-US"/>
          </a:p>
        </p:txBody>
      </p:sp>
    </p:spTree>
    <p:extLst>
      <p:ext uri="{BB962C8B-B14F-4D97-AF65-F5344CB8AC3E}">
        <p14:creationId xmlns:p14="http://schemas.microsoft.com/office/powerpoint/2010/main" val="536634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en-US" altLang="zh-CN" b="0" dirty="0"/>
                  <a:t>Token-Interaction-Tagger</a:t>
                </a:r>
                <a:r>
                  <a:rPr lang="zh-CN" altLang="en-US" b="0" dirty="0"/>
                  <a:t>这部分是使用双向</a:t>
                </a:r>
                <a:r>
                  <a:rPr lang="en-US" altLang="zh-CN" b="0" dirty="0"/>
                  <a:t>LSTM</a:t>
                </a:r>
                <a:r>
                  <a:rPr lang="zh-CN" altLang="en-US" b="0" dirty="0"/>
                  <a:t>和</a:t>
                </a:r>
                <a:r>
                  <a:rPr lang="en-US" altLang="zh-CN" b="0" dirty="0"/>
                  <a:t>CRF</a:t>
                </a:r>
                <a:r>
                  <a:rPr lang="zh-CN" altLang="en-US" b="0" dirty="0"/>
                  <a:t>完成的，公式就不再多加介绍。</a:t>
                </a:r>
                <a:endParaRPr lang="en-US" altLang="zh-CN" b="0" dirty="0"/>
              </a:p>
            </p:txBody>
          </p:sp>
        </mc:Choice>
        <mc:Fallback xmlns="">
          <p:sp>
            <p:nvSpPr>
              <p:cNvPr id="3" name="备注占位符 2"/>
              <p:cNvSpPr>
                <a:spLocks noGrp="1"/>
              </p:cNvSpPr>
              <p:nvPr>
                <p:ph type="body" idx="1"/>
              </p:nvPr>
            </p:nvSpPr>
            <p:spPr/>
            <p:txBody>
              <a:bodyPr/>
              <a:lstStyle/>
              <a:p>
                <a:r>
                  <a:rPr lang="zh-CN" altLang="en-US" dirty="0"/>
                  <a:t>原型方法的主要思想是首先构造实体类型的原型表示，然后通过距离度量给每一个</a:t>
                </a:r>
                <a:r>
                  <a:rPr lang="en-US" altLang="zh-CN" dirty="0"/>
                  <a:t>token</a:t>
                </a:r>
                <a:r>
                  <a:rPr lang="zh-CN" altLang="en-US" dirty="0"/>
                  <a:t>分配标签，这类似于</a:t>
                </a:r>
                <a:r>
                  <a:rPr lang="en-US" altLang="zh-CN" dirty="0"/>
                  <a:t>KNN</a:t>
                </a:r>
                <a:r>
                  <a:rPr lang="zh-CN" altLang="en-US" dirty="0"/>
                  <a:t>算法。原型方法首先从数据集种提取一个支持集</a:t>
                </a:r>
                <a:r>
                  <a:rPr lang="en-US" altLang="zh-CN" dirty="0"/>
                  <a:t>S</a:t>
                </a:r>
                <a:r>
                  <a:rPr lang="zh-CN" altLang="en-US" dirty="0"/>
                  <a:t>和查询集</a:t>
                </a:r>
                <a:r>
                  <a:rPr lang="en-US" altLang="zh-CN" dirty="0"/>
                  <a:t>Q</a:t>
                </a:r>
                <a:r>
                  <a:rPr lang="zh-CN" altLang="en-US" dirty="0"/>
                  <a:t>，这里面</a:t>
                </a:r>
                <a:r>
                  <a:rPr lang="en-US" altLang="zh-CN" dirty="0"/>
                  <a:t>M</a:t>
                </a:r>
                <a:r>
                  <a:rPr lang="zh-CN" altLang="en-US" dirty="0"/>
                  <a:t>，</a:t>
                </a:r>
                <a:r>
                  <a:rPr lang="en-US" altLang="zh-CN" dirty="0"/>
                  <a:t>K</a:t>
                </a:r>
                <a:r>
                  <a:rPr lang="zh-CN" altLang="en-US" dirty="0"/>
                  <a:t>，</a:t>
                </a:r>
                <a:r>
                  <a:rPr lang="en-US" altLang="zh-CN" b="0" i="0">
                    <a:latin typeface="Cambria Math" panose="02040503050406030204" pitchFamily="18" charset="0"/>
                  </a:rPr>
                  <a:t>𝐾^′</a:t>
                </a:r>
                <a:r>
                  <a:rPr lang="zh-CN" altLang="en-US" dirty="0"/>
                  <a:t>分别表示实体类别数和每个类别的样例数。然后根据支持集</a:t>
                </a:r>
                <a:r>
                  <a:rPr lang="en-US" altLang="zh-CN" b="0" i="0">
                    <a:latin typeface="Cambria Math" panose="02040503050406030204" pitchFamily="18" charset="0"/>
                  </a:rPr>
                  <a:t>𝑆</a:t>
                </a:r>
                <a:r>
                  <a:rPr lang="zh-CN" altLang="en-US" dirty="0"/>
                  <a:t>训练出一个分类模型，这里</a:t>
                </a:r>
                <a:r>
                  <a:rPr lang="en-US" altLang="zh-CN" b="0" i="0">
                    <a:latin typeface="Cambria Math" panose="02040503050406030204" pitchFamily="18" charset="0"/>
                  </a:rPr>
                  <a:t>𝑐_𝑚</a:t>
                </a:r>
                <a:r>
                  <a:rPr lang="zh-CN" altLang="en-US" dirty="0"/>
                  <a:t>代表原型，它的取值为对应类别的</a:t>
                </a:r>
                <a:r>
                  <a:rPr lang="en-US" altLang="zh-CN" dirty="0"/>
                  <a:t>Token</a:t>
                </a:r>
                <a:r>
                  <a:rPr lang="zh-CN" altLang="en-US" dirty="0"/>
                  <a:t>的特征的均值。</a:t>
                </a:r>
              </a:p>
            </p:txBody>
          </p:sp>
        </mc:Fallback>
      </mc:AlternateContent>
      <p:sp>
        <p:nvSpPr>
          <p:cNvPr id="4" name="灯片编号占位符 3"/>
          <p:cNvSpPr>
            <a:spLocks noGrp="1"/>
          </p:cNvSpPr>
          <p:nvPr>
            <p:ph type="sldNum" sz="quarter" idx="5"/>
          </p:nvPr>
        </p:nvSpPr>
        <p:spPr/>
        <p:txBody>
          <a:bodyPr/>
          <a:lstStyle/>
          <a:p>
            <a:fld id="{62512299-E8CB-44DE-84D4-299E60AF09F6}" type="slidenum">
              <a:rPr lang="zh-CN" altLang="en-US" smtClean="0"/>
              <a:t>18</a:t>
            </a:fld>
            <a:endParaRPr lang="zh-CN" altLang="en-US"/>
          </a:p>
        </p:txBody>
      </p:sp>
    </p:spTree>
    <p:extLst>
      <p:ext uri="{BB962C8B-B14F-4D97-AF65-F5344CB8AC3E}">
        <p14:creationId xmlns:p14="http://schemas.microsoft.com/office/powerpoint/2010/main" val="2834396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en-US" altLang="zh-CN" b="0" dirty="0"/>
                  <a:t>Token-Interaction-Tagger</a:t>
                </a:r>
                <a:r>
                  <a:rPr lang="zh-CN" altLang="en-US" b="0" dirty="0"/>
                  <a:t>这部分是使用双向</a:t>
                </a:r>
                <a:r>
                  <a:rPr lang="en-US" altLang="zh-CN" b="0" dirty="0"/>
                  <a:t>LSTM</a:t>
                </a:r>
                <a:r>
                  <a:rPr lang="zh-CN" altLang="en-US" b="0" dirty="0"/>
                  <a:t>和</a:t>
                </a:r>
                <a:r>
                  <a:rPr lang="en-US" altLang="zh-CN" b="0" dirty="0"/>
                  <a:t>CRF</a:t>
                </a:r>
                <a:r>
                  <a:rPr lang="zh-CN" altLang="en-US" b="0" dirty="0"/>
                  <a:t>完成的。这地方是一个二分类，可以这么理解：</a:t>
                </a:r>
                <a:endParaRPr lang="en-US" altLang="zh-CN" b="0" dirty="0"/>
              </a:p>
            </p:txBody>
          </p:sp>
        </mc:Choice>
        <mc:Fallback xmlns="">
          <p:sp>
            <p:nvSpPr>
              <p:cNvPr id="3" name="备注占位符 2"/>
              <p:cNvSpPr>
                <a:spLocks noGrp="1"/>
              </p:cNvSpPr>
              <p:nvPr>
                <p:ph type="body" idx="1"/>
              </p:nvPr>
            </p:nvSpPr>
            <p:spPr/>
            <p:txBody>
              <a:bodyPr/>
              <a:lstStyle/>
              <a:p>
                <a:r>
                  <a:rPr lang="zh-CN" altLang="en-US" dirty="0"/>
                  <a:t>原型方法的主要思想是首先构造实体类型的原型表示，然后通过距离度量给每一个</a:t>
                </a:r>
                <a:r>
                  <a:rPr lang="en-US" altLang="zh-CN" dirty="0"/>
                  <a:t>token</a:t>
                </a:r>
                <a:r>
                  <a:rPr lang="zh-CN" altLang="en-US" dirty="0"/>
                  <a:t>分配标签，这类似于</a:t>
                </a:r>
                <a:r>
                  <a:rPr lang="en-US" altLang="zh-CN" dirty="0"/>
                  <a:t>KNN</a:t>
                </a:r>
                <a:r>
                  <a:rPr lang="zh-CN" altLang="en-US" dirty="0"/>
                  <a:t>算法。原型方法首先从数据集种提取一个支持集</a:t>
                </a:r>
                <a:r>
                  <a:rPr lang="en-US" altLang="zh-CN" dirty="0"/>
                  <a:t>S</a:t>
                </a:r>
                <a:r>
                  <a:rPr lang="zh-CN" altLang="en-US" dirty="0"/>
                  <a:t>和查询集</a:t>
                </a:r>
                <a:r>
                  <a:rPr lang="en-US" altLang="zh-CN" dirty="0"/>
                  <a:t>Q</a:t>
                </a:r>
                <a:r>
                  <a:rPr lang="zh-CN" altLang="en-US" dirty="0"/>
                  <a:t>，这里面</a:t>
                </a:r>
                <a:r>
                  <a:rPr lang="en-US" altLang="zh-CN" dirty="0"/>
                  <a:t>M</a:t>
                </a:r>
                <a:r>
                  <a:rPr lang="zh-CN" altLang="en-US" dirty="0"/>
                  <a:t>，</a:t>
                </a:r>
                <a:r>
                  <a:rPr lang="en-US" altLang="zh-CN" dirty="0"/>
                  <a:t>K</a:t>
                </a:r>
                <a:r>
                  <a:rPr lang="zh-CN" altLang="en-US" dirty="0"/>
                  <a:t>，</a:t>
                </a:r>
                <a:r>
                  <a:rPr lang="en-US" altLang="zh-CN" b="0" i="0">
                    <a:latin typeface="Cambria Math" panose="02040503050406030204" pitchFamily="18" charset="0"/>
                  </a:rPr>
                  <a:t>𝐾^′</a:t>
                </a:r>
                <a:r>
                  <a:rPr lang="zh-CN" altLang="en-US" dirty="0"/>
                  <a:t>分别表示实体类别数和每个类别的样例数。然后根据支持集</a:t>
                </a:r>
                <a:r>
                  <a:rPr lang="en-US" altLang="zh-CN" b="0" i="0">
                    <a:latin typeface="Cambria Math" panose="02040503050406030204" pitchFamily="18" charset="0"/>
                  </a:rPr>
                  <a:t>𝑆</a:t>
                </a:r>
                <a:r>
                  <a:rPr lang="zh-CN" altLang="en-US" dirty="0"/>
                  <a:t>训练出一个分类模型，这里</a:t>
                </a:r>
                <a:r>
                  <a:rPr lang="en-US" altLang="zh-CN" b="0" i="0">
                    <a:latin typeface="Cambria Math" panose="02040503050406030204" pitchFamily="18" charset="0"/>
                  </a:rPr>
                  <a:t>𝑐_𝑚</a:t>
                </a:r>
                <a:r>
                  <a:rPr lang="zh-CN" altLang="en-US" dirty="0"/>
                  <a:t>代表原型，它的取值为对应类别的</a:t>
                </a:r>
                <a:r>
                  <a:rPr lang="en-US" altLang="zh-CN" dirty="0"/>
                  <a:t>Token</a:t>
                </a:r>
                <a:r>
                  <a:rPr lang="zh-CN" altLang="en-US" dirty="0"/>
                  <a:t>的特征的均值。</a:t>
                </a:r>
              </a:p>
            </p:txBody>
          </p:sp>
        </mc:Fallback>
      </mc:AlternateContent>
      <p:sp>
        <p:nvSpPr>
          <p:cNvPr id="4" name="灯片编号占位符 3"/>
          <p:cNvSpPr>
            <a:spLocks noGrp="1"/>
          </p:cNvSpPr>
          <p:nvPr>
            <p:ph type="sldNum" sz="quarter" idx="5"/>
          </p:nvPr>
        </p:nvSpPr>
        <p:spPr/>
        <p:txBody>
          <a:bodyPr/>
          <a:lstStyle/>
          <a:p>
            <a:fld id="{62512299-E8CB-44DE-84D4-299E60AF09F6}" type="slidenum">
              <a:rPr lang="zh-CN" altLang="en-US" smtClean="0"/>
              <a:t>19</a:t>
            </a:fld>
            <a:endParaRPr lang="zh-CN" altLang="en-US"/>
          </a:p>
        </p:txBody>
      </p:sp>
    </p:spTree>
    <p:extLst>
      <p:ext uri="{BB962C8B-B14F-4D97-AF65-F5344CB8AC3E}">
        <p14:creationId xmlns:p14="http://schemas.microsoft.com/office/powerpoint/2010/main" val="2709668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最后我报告一下我最近做的基于</a:t>
            </a:r>
            <a:r>
              <a:rPr lang="en-US" altLang="zh-CN" dirty="0"/>
              <a:t>GCN</a:t>
            </a:r>
            <a:r>
              <a:rPr lang="zh-CN" altLang="en-US" dirty="0"/>
              <a:t>的嵌套命名实体识别方法的进展情况</a:t>
            </a:r>
          </a:p>
        </p:txBody>
      </p:sp>
      <p:sp>
        <p:nvSpPr>
          <p:cNvPr id="4" name="灯片编号占位符 3"/>
          <p:cNvSpPr>
            <a:spLocks noGrp="1"/>
          </p:cNvSpPr>
          <p:nvPr>
            <p:ph type="sldNum" sz="quarter" idx="5"/>
          </p:nvPr>
        </p:nvSpPr>
        <p:spPr/>
        <p:txBody>
          <a:bodyPr/>
          <a:lstStyle/>
          <a:p>
            <a:fld id="{62512299-E8CB-44DE-84D4-299E60AF09F6}" type="slidenum">
              <a:rPr lang="zh-CN" altLang="en-US" smtClean="0"/>
              <a:t>2</a:t>
            </a:fld>
            <a:endParaRPr lang="zh-CN" altLang="en-US"/>
          </a:p>
        </p:txBody>
      </p:sp>
    </p:spTree>
    <p:extLst>
      <p:ext uri="{BB962C8B-B14F-4D97-AF65-F5344CB8AC3E}">
        <p14:creationId xmlns:p14="http://schemas.microsoft.com/office/powerpoint/2010/main" val="426785356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b="0" dirty="0"/>
                  <a:t>接下来就是融合前两个模块的结果来最终划分并确定实体</a:t>
                </a:r>
                <a:endParaRPr lang="en-US" altLang="zh-CN" b="0" dirty="0"/>
              </a:p>
            </p:txBody>
          </p:sp>
        </mc:Choice>
        <mc:Fallback xmlns="">
          <p:sp>
            <p:nvSpPr>
              <p:cNvPr id="3" name="备注占位符 2"/>
              <p:cNvSpPr>
                <a:spLocks noGrp="1"/>
              </p:cNvSpPr>
              <p:nvPr>
                <p:ph type="body" idx="1"/>
              </p:nvPr>
            </p:nvSpPr>
            <p:spPr/>
            <p:txBody>
              <a:bodyPr/>
              <a:lstStyle/>
              <a:p>
                <a:r>
                  <a:rPr lang="zh-CN" altLang="en-US" dirty="0"/>
                  <a:t>原型方法的主要思想是首先构造实体类型的原型表示，然后通过距离度量给每一个</a:t>
                </a:r>
                <a:r>
                  <a:rPr lang="en-US" altLang="zh-CN" dirty="0"/>
                  <a:t>token</a:t>
                </a:r>
                <a:r>
                  <a:rPr lang="zh-CN" altLang="en-US" dirty="0"/>
                  <a:t>分配标签，这类似于</a:t>
                </a:r>
                <a:r>
                  <a:rPr lang="en-US" altLang="zh-CN" dirty="0"/>
                  <a:t>KNN</a:t>
                </a:r>
                <a:r>
                  <a:rPr lang="zh-CN" altLang="en-US" dirty="0"/>
                  <a:t>算法。原型方法首先从数据集种提取一个支持集</a:t>
                </a:r>
                <a:r>
                  <a:rPr lang="en-US" altLang="zh-CN" dirty="0"/>
                  <a:t>S</a:t>
                </a:r>
                <a:r>
                  <a:rPr lang="zh-CN" altLang="en-US" dirty="0"/>
                  <a:t>和查询集</a:t>
                </a:r>
                <a:r>
                  <a:rPr lang="en-US" altLang="zh-CN" dirty="0"/>
                  <a:t>Q</a:t>
                </a:r>
                <a:r>
                  <a:rPr lang="zh-CN" altLang="en-US" dirty="0"/>
                  <a:t>，这里面</a:t>
                </a:r>
                <a:r>
                  <a:rPr lang="en-US" altLang="zh-CN" dirty="0"/>
                  <a:t>M</a:t>
                </a:r>
                <a:r>
                  <a:rPr lang="zh-CN" altLang="en-US" dirty="0"/>
                  <a:t>，</a:t>
                </a:r>
                <a:r>
                  <a:rPr lang="en-US" altLang="zh-CN" dirty="0"/>
                  <a:t>K</a:t>
                </a:r>
                <a:r>
                  <a:rPr lang="zh-CN" altLang="en-US" dirty="0"/>
                  <a:t>，</a:t>
                </a:r>
                <a:r>
                  <a:rPr lang="en-US" altLang="zh-CN" b="0" i="0">
                    <a:latin typeface="Cambria Math" panose="02040503050406030204" pitchFamily="18" charset="0"/>
                  </a:rPr>
                  <a:t>𝐾^′</a:t>
                </a:r>
                <a:r>
                  <a:rPr lang="zh-CN" altLang="en-US" dirty="0"/>
                  <a:t>分别表示实体类别数和每个类别的样例数。然后根据支持集</a:t>
                </a:r>
                <a:r>
                  <a:rPr lang="en-US" altLang="zh-CN" b="0" i="0">
                    <a:latin typeface="Cambria Math" panose="02040503050406030204" pitchFamily="18" charset="0"/>
                  </a:rPr>
                  <a:t>𝑆</a:t>
                </a:r>
                <a:r>
                  <a:rPr lang="zh-CN" altLang="en-US" dirty="0"/>
                  <a:t>训练出一个分类模型，这里</a:t>
                </a:r>
                <a:r>
                  <a:rPr lang="en-US" altLang="zh-CN" b="0" i="0">
                    <a:latin typeface="Cambria Math" panose="02040503050406030204" pitchFamily="18" charset="0"/>
                  </a:rPr>
                  <a:t>𝑐_𝑚</a:t>
                </a:r>
                <a:r>
                  <a:rPr lang="zh-CN" altLang="en-US" dirty="0"/>
                  <a:t>代表原型，它的取值为对应类别的</a:t>
                </a:r>
                <a:r>
                  <a:rPr lang="en-US" altLang="zh-CN" dirty="0"/>
                  <a:t>Token</a:t>
                </a:r>
                <a:r>
                  <a:rPr lang="zh-CN" altLang="en-US" dirty="0"/>
                  <a:t>的特征的均值。</a:t>
                </a:r>
              </a:p>
            </p:txBody>
          </p:sp>
        </mc:Fallback>
      </mc:AlternateContent>
      <p:sp>
        <p:nvSpPr>
          <p:cNvPr id="4" name="灯片编号占位符 3"/>
          <p:cNvSpPr>
            <a:spLocks noGrp="1"/>
          </p:cNvSpPr>
          <p:nvPr>
            <p:ph type="sldNum" sz="quarter" idx="5"/>
          </p:nvPr>
        </p:nvSpPr>
        <p:spPr/>
        <p:txBody>
          <a:bodyPr/>
          <a:lstStyle/>
          <a:p>
            <a:fld id="{62512299-E8CB-44DE-84D4-299E60AF09F6}" type="slidenum">
              <a:rPr lang="zh-CN" altLang="en-US" smtClean="0"/>
              <a:t>20</a:t>
            </a:fld>
            <a:endParaRPr lang="zh-CN" altLang="en-US"/>
          </a:p>
        </p:txBody>
      </p:sp>
    </p:spTree>
    <p:extLst>
      <p:ext uri="{BB962C8B-B14F-4D97-AF65-F5344CB8AC3E}">
        <p14:creationId xmlns:p14="http://schemas.microsoft.com/office/powerpoint/2010/main" val="23987448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en-US" altLang="zh-CN" b="0" dirty="0"/>
                  <a:t>HIT</a:t>
                </a:r>
                <a:r>
                  <a:rPr lang="zh-CN" altLang="en-US" b="0" dirty="0"/>
                  <a:t>这个模型在</a:t>
                </a:r>
                <a:r>
                  <a:rPr lang="en-US" altLang="zh-CN" b="0" dirty="0"/>
                  <a:t>GENIA</a:t>
                </a:r>
                <a:r>
                  <a:rPr lang="zh-CN" altLang="en-US" b="0" dirty="0"/>
                  <a:t>和</a:t>
                </a:r>
                <a:r>
                  <a:rPr lang="en-US" altLang="zh-CN" b="0" dirty="0"/>
                  <a:t>GERMEval2014</a:t>
                </a:r>
                <a:r>
                  <a:rPr lang="zh-CN" altLang="en-US" b="0" dirty="0"/>
                  <a:t>这两个数据集上做了实验</a:t>
                </a:r>
                <a:endParaRPr lang="en-US" altLang="zh-CN" b="0" dirty="0"/>
              </a:p>
            </p:txBody>
          </p:sp>
        </mc:Choice>
        <mc:Fallback xmlns="">
          <p:sp>
            <p:nvSpPr>
              <p:cNvPr id="3" name="备注占位符 2"/>
              <p:cNvSpPr>
                <a:spLocks noGrp="1"/>
              </p:cNvSpPr>
              <p:nvPr>
                <p:ph type="body" idx="1"/>
              </p:nvPr>
            </p:nvSpPr>
            <p:spPr/>
            <p:txBody>
              <a:bodyPr/>
              <a:lstStyle/>
              <a:p>
                <a:r>
                  <a:rPr lang="zh-CN" altLang="en-US" dirty="0"/>
                  <a:t>原型方法的主要思想是首先构造实体类型的原型表示，然后通过距离度量给每一个</a:t>
                </a:r>
                <a:r>
                  <a:rPr lang="en-US" altLang="zh-CN" dirty="0"/>
                  <a:t>token</a:t>
                </a:r>
                <a:r>
                  <a:rPr lang="zh-CN" altLang="en-US" dirty="0"/>
                  <a:t>分配标签，这类似于</a:t>
                </a:r>
                <a:r>
                  <a:rPr lang="en-US" altLang="zh-CN" dirty="0"/>
                  <a:t>KNN</a:t>
                </a:r>
                <a:r>
                  <a:rPr lang="zh-CN" altLang="en-US" dirty="0"/>
                  <a:t>算法。原型方法首先从数据集种提取一个支持集</a:t>
                </a:r>
                <a:r>
                  <a:rPr lang="en-US" altLang="zh-CN" dirty="0"/>
                  <a:t>S</a:t>
                </a:r>
                <a:r>
                  <a:rPr lang="zh-CN" altLang="en-US" dirty="0"/>
                  <a:t>和查询集</a:t>
                </a:r>
                <a:r>
                  <a:rPr lang="en-US" altLang="zh-CN" dirty="0"/>
                  <a:t>Q</a:t>
                </a:r>
                <a:r>
                  <a:rPr lang="zh-CN" altLang="en-US" dirty="0"/>
                  <a:t>，这里面</a:t>
                </a:r>
                <a:r>
                  <a:rPr lang="en-US" altLang="zh-CN" dirty="0"/>
                  <a:t>M</a:t>
                </a:r>
                <a:r>
                  <a:rPr lang="zh-CN" altLang="en-US" dirty="0"/>
                  <a:t>，</a:t>
                </a:r>
                <a:r>
                  <a:rPr lang="en-US" altLang="zh-CN" dirty="0"/>
                  <a:t>K</a:t>
                </a:r>
                <a:r>
                  <a:rPr lang="zh-CN" altLang="en-US" dirty="0"/>
                  <a:t>，</a:t>
                </a:r>
                <a:r>
                  <a:rPr lang="en-US" altLang="zh-CN" b="0" i="0">
                    <a:latin typeface="Cambria Math" panose="02040503050406030204" pitchFamily="18" charset="0"/>
                  </a:rPr>
                  <a:t>𝐾^′</a:t>
                </a:r>
                <a:r>
                  <a:rPr lang="zh-CN" altLang="en-US" dirty="0"/>
                  <a:t>分别表示实体类别数和每个类别的样例数。然后根据支持集</a:t>
                </a:r>
                <a:r>
                  <a:rPr lang="en-US" altLang="zh-CN" b="0" i="0">
                    <a:latin typeface="Cambria Math" panose="02040503050406030204" pitchFamily="18" charset="0"/>
                  </a:rPr>
                  <a:t>𝑆</a:t>
                </a:r>
                <a:r>
                  <a:rPr lang="zh-CN" altLang="en-US" dirty="0"/>
                  <a:t>训练出一个分类模型，这里</a:t>
                </a:r>
                <a:r>
                  <a:rPr lang="en-US" altLang="zh-CN" b="0" i="0">
                    <a:latin typeface="Cambria Math" panose="02040503050406030204" pitchFamily="18" charset="0"/>
                  </a:rPr>
                  <a:t>𝑐_𝑚</a:t>
                </a:r>
                <a:r>
                  <a:rPr lang="zh-CN" altLang="en-US" dirty="0"/>
                  <a:t>代表原型，它的取值为对应类别的</a:t>
                </a:r>
                <a:r>
                  <a:rPr lang="en-US" altLang="zh-CN" dirty="0"/>
                  <a:t>Token</a:t>
                </a:r>
                <a:r>
                  <a:rPr lang="zh-CN" altLang="en-US" dirty="0"/>
                  <a:t>的特征的均值。</a:t>
                </a:r>
              </a:p>
            </p:txBody>
          </p:sp>
        </mc:Fallback>
      </mc:AlternateContent>
      <p:sp>
        <p:nvSpPr>
          <p:cNvPr id="4" name="灯片编号占位符 3"/>
          <p:cNvSpPr>
            <a:spLocks noGrp="1"/>
          </p:cNvSpPr>
          <p:nvPr>
            <p:ph type="sldNum" sz="quarter" idx="5"/>
          </p:nvPr>
        </p:nvSpPr>
        <p:spPr/>
        <p:txBody>
          <a:bodyPr/>
          <a:lstStyle/>
          <a:p>
            <a:fld id="{62512299-E8CB-44DE-84D4-299E60AF09F6}" type="slidenum">
              <a:rPr lang="zh-CN" altLang="en-US" smtClean="0"/>
              <a:t>21</a:t>
            </a:fld>
            <a:endParaRPr lang="zh-CN" altLang="en-US"/>
          </a:p>
        </p:txBody>
      </p:sp>
    </p:spTree>
    <p:extLst>
      <p:ext uri="{BB962C8B-B14F-4D97-AF65-F5344CB8AC3E}">
        <p14:creationId xmlns:p14="http://schemas.microsoft.com/office/powerpoint/2010/main" val="91537535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b="0" dirty="0"/>
                  <a:t>这里</a:t>
                </a:r>
                <a:r>
                  <a:rPr lang="en-US" altLang="zh-CN" b="0" dirty="0"/>
                  <a:t>HIT with golden</a:t>
                </a:r>
                <a:r>
                  <a:rPr lang="zh-CN" altLang="en-US" b="0" dirty="0"/>
                  <a:t>表示在实验中使用的是真实的边界信息，与</a:t>
                </a:r>
                <a:r>
                  <a:rPr lang="en-US" altLang="zh-CN" b="0" dirty="0"/>
                  <a:t>HIT</a:t>
                </a:r>
                <a:r>
                  <a:rPr lang="zh-CN" altLang="en-US" b="0" dirty="0"/>
                  <a:t>做对比体现的是边界信息的重要性，然后</a:t>
                </a:r>
                <a:r>
                  <a:rPr lang="en-US" altLang="zh-CN" b="0" dirty="0"/>
                  <a:t>HIT</a:t>
                </a:r>
                <a:r>
                  <a:rPr lang="zh-CN" altLang="en-US" b="0" dirty="0"/>
                  <a:t>与去掉</a:t>
                </a:r>
                <a:r>
                  <a:rPr lang="en-US" altLang="zh-CN" b="0" dirty="0"/>
                  <a:t>Token</a:t>
                </a:r>
                <a:r>
                  <a:rPr lang="zh-CN" altLang="en-US" b="0" dirty="0"/>
                  <a:t>关系提取模块比，体现的是</a:t>
                </a:r>
                <a:r>
                  <a:rPr lang="en-US" altLang="zh-CN" b="0" dirty="0"/>
                  <a:t>Token</a:t>
                </a:r>
                <a:r>
                  <a:rPr lang="zh-CN" altLang="en-US" b="0" dirty="0"/>
                  <a:t>关系提取模块的重要性。</a:t>
                </a:r>
                <a:endParaRPr lang="en-US" altLang="zh-CN" b="0" dirty="0"/>
              </a:p>
            </p:txBody>
          </p:sp>
        </mc:Choice>
        <mc:Fallback xmlns="">
          <p:sp>
            <p:nvSpPr>
              <p:cNvPr id="3" name="备注占位符 2"/>
              <p:cNvSpPr>
                <a:spLocks noGrp="1"/>
              </p:cNvSpPr>
              <p:nvPr>
                <p:ph type="body" idx="1"/>
              </p:nvPr>
            </p:nvSpPr>
            <p:spPr/>
            <p:txBody>
              <a:bodyPr/>
              <a:lstStyle/>
              <a:p>
                <a:r>
                  <a:rPr lang="zh-CN" altLang="en-US" dirty="0"/>
                  <a:t>原型方法的主要思想是首先构造实体类型的原型表示，然后通过距离度量给每一个</a:t>
                </a:r>
                <a:r>
                  <a:rPr lang="en-US" altLang="zh-CN" dirty="0"/>
                  <a:t>token</a:t>
                </a:r>
                <a:r>
                  <a:rPr lang="zh-CN" altLang="en-US" dirty="0"/>
                  <a:t>分配标签，这类似于</a:t>
                </a:r>
                <a:r>
                  <a:rPr lang="en-US" altLang="zh-CN" dirty="0"/>
                  <a:t>KNN</a:t>
                </a:r>
                <a:r>
                  <a:rPr lang="zh-CN" altLang="en-US" dirty="0"/>
                  <a:t>算法。原型方法首先从数据集种提取一个支持集</a:t>
                </a:r>
                <a:r>
                  <a:rPr lang="en-US" altLang="zh-CN" dirty="0"/>
                  <a:t>S</a:t>
                </a:r>
                <a:r>
                  <a:rPr lang="zh-CN" altLang="en-US" dirty="0"/>
                  <a:t>和查询集</a:t>
                </a:r>
                <a:r>
                  <a:rPr lang="en-US" altLang="zh-CN" dirty="0"/>
                  <a:t>Q</a:t>
                </a:r>
                <a:r>
                  <a:rPr lang="zh-CN" altLang="en-US" dirty="0"/>
                  <a:t>，这里面</a:t>
                </a:r>
                <a:r>
                  <a:rPr lang="en-US" altLang="zh-CN" dirty="0"/>
                  <a:t>M</a:t>
                </a:r>
                <a:r>
                  <a:rPr lang="zh-CN" altLang="en-US" dirty="0"/>
                  <a:t>，</a:t>
                </a:r>
                <a:r>
                  <a:rPr lang="en-US" altLang="zh-CN" dirty="0"/>
                  <a:t>K</a:t>
                </a:r>
                <a:r>
                  <a:rPr lang="zh-CN" altLang="en-US" dirty="0"/>
                  <a:t>，</a:t>
                </a:r>
                <a:r>
                  <a:rPr lang="en-US" altLang="zh-CN" b="0" i="0">
                    <a:latin typeface="Cambria Math" panose="02040503050406030204" pitchFamily="18" charset="0"/>
                  </a:rPr>
                  <a:t>𝐾^′</a:t>
                </a:r>
                <a:r>
                  <a:rPr lang="zh-CN" altLang="en-US" dirty="0"/>
                  <a:t>分别表示实体类别数和每个类别的样例数。然后根据支持集</a:t>
                </a:r>
                <a:r>
                  <a:rPr lang="en-US" altLang="zh-CN" b="0" i="0">
                    <a:latin typeface="Cambria Math" panose="02040503050406030204" pitchFamily="18" charset="0"/>
                  </a:rPr>
                  <a:t>𝑆</a:t>
                </a:r>
                <a:r>
                  <a:rPr lang="zh-CN" altLang="en-US" dirty="0"/>
                  <a:t>训练出一个分类模型，这里</a:t>
                </a:r>
                <a:r>
                  <a:rPr lang="en-US" altLang="zh-CN" b="0" i="0">
                    <a:latin typeface="Cambria Math" panose="02040503050406030204" pitchFamily="18" charset="0"/>
                  </a:rPr>
                  <a:t>𝑐_𝑚</a:t>
                </a:r>
                <a:r>
                  <a:rPr lang="zh-CN" altLang="en-US" dirty="0"/>
                  <a:t>代表原型，它的取值为对应类别的</a:t>
                </a:r>
                <a:r>
                  <a:rPr lang="en-US" altLang="zh-CN" dirty="0"/>
                  <a:t>Token</a:t>
                </a:r>
                <a:r>
                  <a:rPr lang="zh-CN" altLang="en-US" dirty="0"/>
                  <a:t>的特征的均值。</a:t>
                </a:r>
              </a:p>
            </p:txBody>
          </p:sp>
        </mc:Fallback>
      </mc:AlternateContent>
      <p:sp>
        <p:nvSpPr>
          <p:cNvPr id="4" name="灯片编号占位符 3"/>
          <p:cNvSpPr>
            <a:spLocks noGrp="1"/>
          </p:cNvSpPr>
          <p:nvPr>
            <p:ph type="sldNum" sz="quarter" idx="5"/>
          </p:nvPr>
        </p:nvSpPr>
        <p:spPr/>
        <p:txBody>
          <a:bodyPr/>
          <a:lstStyle/>
          <a:p>
            <a:fld id="{62512299-E8CB-44DE-84D4-299E60AF09F6}" type="slidenum">
              <a:rPr lang="zh-CN" altLang="en-US" smtClean="0"/>
              <a:t>22</a:t>
            </a:fld>
            <a:endParaRPr lang="zh-CN" altLang="en-US"/>
          </a:p>
        </p:txBody>
      </p:sp>
    </p:spTree>
    <p:extLst>
      <p:ext uri="{BB962C8B-B14F-4D97-AF65-F5344CB8AC3E}">
        <p14:creationId xmlns:p14="http://schemas.microsoft.com/office/powerpoint/2010/main" val="136093063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论文提出的第二种探索便是带噪声有监督预训练</a:t>
            </a:r>
          </a:p>
        </p:txBody>
      </p:sp>
      <p:sp>
        <p:nvSpPr>
          <p:cNvPr id="4" name="灯片编号占位符 3"/>
          <p:cNvSpPr>
            <a:spLocks noGrp="1"/>
          </p:cNvSpPr>
          <p:nvPr>
            <p:ph type="sldNum" sz="quarter" idx="5"/>
          </p:nvPr>
        </p:nvSpPr>
        <p:spPr/>
        <p:txBody>
          <a:bodyPr/>
          <a:lstStyle/>
          <a:p>
            <a:fld id="{62512299-E8CB-44DE-84D4-299E60AF09F6}" type="slidenum">
              <a:rPr lang="zh-CN" altLang="en-US" smtClean="0"/>
              <a:t>23</a:t>
            </a:fld>
            <a:endParaRPr lang="zh-CN" altLang="en-US"/>
          </a:p>
        </p:txBody>
      </p:sp>
    </p:spTree>
    <p:extLst>
      <p:ext uri="{BB962C8B-B14F-4D97-AF65-F5344CB8AC3E}">
        <p14:creationId xmlns:p14="http://schemas.microsoft.com/office/powerpoint/2010/main" val="384404352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b="0" dirty="0"/>
                  <a:t>第二种</a:t>
                </a:r>
                <a14:m>
                  <m:oMath xmlns:m="http://schemas.openxmlformats.org/officeDocument/2006/math">
                    <m:r>
                      <a:rPr lang="zh-CN" altLang="en-US" b="0" i="1" dirty="0" smtClean="0">
                        <a:latin typeface="Cambria Math" panose="02040503050406030204" pitchFamily="18" charset="0"/>
                      </a:rPr>
                      <m:t>方法不对</m:t>
                    </m:r>
                  </m:oMath>
                </a14:m>
                <a:r>
                  <a:rPr lang="zh-CN" altLang="en-US" b="0" dirty="0"/>
                  <a:t>句子</a:t>
                </a:r>
                <a:r>
                  <a:rPr lang="en-US" altLang="zh-CN" b="0" dirty="0"/>
                  <a:t>S</a:t>
                </a:r>
                <a:r>
                  <a:rPr lang="zh-CN" altLang="en-US" b="0" dirty="0"/>
                  <a:t>进行切边，将</a:t>
                </a:r>
                <a:r>
                  <a:rPr lang="en-US" altLang="zh-CN" b="0" dirty="0"/>
                  <a:t>S</a:t>
                </a:r>
                <a:r>
                  <a:rPr lang="zh-CN" altLang="en-US" b="0" dirty="0"/>
                  <a:t>整体转化为一个有向图。每个单词</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𝑤</m:t>
                        </m:r>
                      </m:e>
                      <m:sub>
                        <m:r>
                          <a:rPr lang="en-US" altLang="zh-CN" b="0" i="1" smtClean="0">
                            <a:latin typeface="Cambria Math" panose="02040503050406030204" pitchFamily="18" charset="0"/>
                          </a:rPr>
                          <m:t>𝑖</m:t>
                        </m:r>
                      </m:sub>
                    </m:sSub>
                  </m:oMath>
                </a14:m>
                <a:r>
                  <a:rPr lang="zh-CN" altLang="en-US" b="0" dirty="0"/>
                  <a:t>都与它后面的单词</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𝑤</m:t>
                        </m:r>
                      </m:e>
                      <m:sub>
                        <m:r>
                          <a:rPr lang="en-US" altLang="zh-CN" b="0" i="1" smtClean="0">
                            <a:latin typeface="Cambria Math" panose="02040503050406030204" pitchFamily="18" charset="0"/>
                          </a:rPr>
                          <m:t>𝑗</m:t>
                        </m:r>
                      </m:sub>
                    </m:sSub>
                  </m:oMath>
                </a14:m>
                <a:r>
                  <a:rPr lang="zh-CN" altLang="en-US" b="0" dirty="0"/>
                  <a:t>建立一个有向边，这里要求</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𝑤</m:t>
                        </m:r>
                      </m:e>
                      <m:sub>
                        <m:r>
                          <a:rPr lang="en-US" altLang="zh-CN" b="0" i="1" smtClean="0">
                            <a:latin typeface="Cambria Math" panose="02040503050406030204" pitchFamily="18" charset="0"/>
                          </a:rPr>
                          <m:t>𝑖</m:t>
                        </m:r>
                      </m:sub>
                    </m:sSub>
                  </m:oMath>
                </a14:m>
                <a:r>
                  <a:rPr lang="zh-CN" altLang="en-US" b="0" dirty="0"/>
                  <a:t>与</a:t>
                </a:r>
                <a14:m>
                  <m:oMath xmlns:m="http://schemas.openxmlformats.org/officeDocument/2006/math">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𝑤</m:t>
                        </m:r>
                      </m:e>
                      <m:sub>
                        <m:r>
                          <a:rPr lang="en-US" altLang="zh-CN" b="0" i="1" dirty="0" smtClean="0">
                            <a:latin typeface="Cambria Math" panose="02040503050406030204" pitchFamily="18" charset="0"/>
                          </a:rPr>
                          <m:t>𝑗</m:t>
                        </m:r>
                      </m:sub>
                    </m:sSub>
                  </m:oMath>
                </a14:m>
                <a:r>
                  <a:rPr lang="zh-CN" altLang="en-US" b="0" dirty="0"/>
                  <a:t>的距离小于最大实体长度</a:t>
                </a:r>
                <a14:m>
                  <m:oMath xmlns:m="http://schemas.openxmlformats.org/officeDocument/2006/math">
                    <m:r>
                      <a:rPr lang="en-US" altLang="zh-CN" b="0" i="1" smtClean="0">
                        <a:latin typeface="Cambria Math" panose="02040503050406030204" pitchFamily="18" charset="0"/>
                      </a:rPr>
                      <m:t>𝐿</m:t>
                    </m:r>
                    <m:r>
                      <a:rPr lang="en-US" altLang="zh-CN" b="0" i="1" smtClean="0">
                        <a:latin typeface="Cambria Math" panose="02040503050406030204" pitchFamily="18" charset="0"/>
                      </a:rPr>
                      <m:t> </m:t>
                    </m:r>
                    <m:r>
                      <a:rPr lang="zh-CN" altLang="en-US" b="0" i="1" smtClean="0">
                        <a:latin typeface="Cambria Math" panose="02040503050406030204" pitchFamily="18" charset="0"/>
                      </a:rPr>
                      <m:t>。构建图</m:t>
                    </m:r>
                    <m:sSub>
                      <m:sSubPr>
                        <m:ctrlPr>
                          <a:rPr lang="en-US" altLang="zh-CN" b="0" i="1" smtClean="0">
                            <a:latin typeface="Cambria Math" panose="02040503050406030204" pitchFamily="18" charset="0"/>
                          </a:rPr>
                        </m:ctrlPr>
                      </m:sSubPr>
                      <m:e>
                        <m:r>
                          <m:rPr>
                            <m:sty m:val="p"/>
                          </m:rPr>
                          <a:rPr lang="en-US" altLang="zh-CN" b="0" i="1" smtClean="0">
                            <a:latin typeface="Cambria Math" panose="02040503050406030204" pitchFamily="18" charset="0"/>
                          </a:rPr>
                          <m:t>G</m:t>
                        </m:r>
                      </m:e>
                      <m:sub>
                        <m:r>
                          <a:rPr lang="en-US" altLang="zh-CN" b="0" i="1" smtClean="0">
                            <a:latin typeface="Cambria Math" panose="02040503050406030204" pitchFamily="18" charset="0"/>
                          </a:rPr>
                          <m:t>1</m:t>
                        </m:r>
                      </m:sub>
                    </m:sSub>
                    <m:r>
                      <a:rPr lang="zh-CN" altLang="en-US" b="0" i="1" smtClean="0">
                        <a:latin typeface="Cambria Math" panose="02040503050406030204" pitchFamily="18" charset="0"/>
                      </a:rPr>
                      <m:t>之后，并将</m:t>
                    </m:r>
                  </m:oMath>
                </a14:m>
                <a:r>
                  <a:rPr lang="zh-CN" altLang="en-US" b="0" dirty="0"/>
                  <a:t>句子</a:t>
                </a:r>
                <a14:m>
                  <m:oMath xmlns:m="http://schemas.openxmlformats.org/officeDocument/2006/math">
                    <m:r>
                      <a:rPr lang="en-US" altLang="zh-CN" b="0" i="1" dirty="0" smtClean="0">
                        <a:latin typeface="Cambria Math" panose="02040503050406030204" pitchFamily="18" charset="0"/>
                      </a:rPr>
                      <m:t>𝑆</m:t>
                    </m:r>
                  </m:oMath>
                </a14:m>
                <a:r>
                  <a:rPr lang="zh-CN" altLang="en-US" b="0" dirty="0"/>
                  <a:t>传入</a:t>
                </a:r>
                <a:r>
                  <a:rPr lang="en-US" altLang="zh-CN" b="0" dirty="0"/>
                  <a:t>Bert</a:t>
                </a:r>
                <a:r>
                  <a:rPr lang="zh-CN" altLang="en-US" b="0" dirty="0"/>
                  <a:t>，获得每个单词的词向量，并把这个向量作为有向图中每个单词的初始向量。</a:t>
                </a:r>
                <a:endParaRPr lang="en-US" altLang="zh-CN" b="0" dirty="0"/>
              </a:p>
              <a:p>
                <a:endParaRPr lang="en-US" altLang="zh-CN" b="0" dirty="0"/>
              </a:p>
            </p:txBody>
          </p:sp>
        </mc:Choice>
        <mc:Fallback xmlns="">
          <p:sp>
            <p:nvSpPr>
              <p:cNvPr id="3" name="备注占位符 2"/>
              <p:cNvSpPr>
                <a:spLocks noGrp="1"/>
              </p:cNvSpPr>
              <p:nvPr>
                <p:ph type="body" idx="1"/>
              </p:nvPr>
            </p:nvSpPr>
            <p:spPr/>
            <p:txBody>
              <a:bodyPr/>
              <a:lstStyle/>
              <a:p>
                <a:r>
                  <a:rPr lang="zh-CN" altLang="en-US" dirty="0"/>
                  <a:t>目前项目方面主要在做段超群师兄给的一个</a:t>
                </a:r>
                <a:r>
                  <a:rPr lang="en-US" altLang="zh-CN" dirty="0"/>
                  <a:t>idea</a:t>
                </a:r>
                <a:r>
                  <a:rPr lang="zh-CN" altLang="en-US" dirty="0"/>
                  <a:t>，使用图卷积做嵌套命名实体识别。主要思想是，将一个句子按以下规则转换成一个有向图：每个单词与位于它后面，且距离不超过最大实体长度的单词相连。然后将有向图传入</a:t>
                </a:r>
                <a:r>
                  <a:rPr lang="en-US" altLang="zh-CN" dirty="0"/>
                  <a:t>GNN</a:t>
                </a:r>
                <a:r>
                  <a:rPr lang="zh-CN" altLang="en-US" dirty="0"/>
                  <a:t>网络，对单词进行编码，传入</a:t>
                </a:r>
                <a:r>
                  <a:rPr lang="en-US" altLang="zh-CN" dirty="0" err="1"/>
                  <a:t>softmax</a:t>
                </a:r>
                <a:r>
                  <a:rPr lang="zh-CN" altLang="en-US" dirty="0"/>
                  <a:t>对两单词间是否存在边进行分类。如最右侧的图所示，</a:t>
                </a:r>
                <a:r>
                  <a:rPr lang="en-US" altLang="zh-CN" b="0" i="0">
                    <a:latin typeface="Cambria Math" panose="02040503050406030204" pitchFamily="18" charset="0"/>
                  </a:rPr>
                  <a:t>𝑤_2</a:t>
                </a:r>
                <a:r>
                  <a:rPr lang="zh-CN" altLang="en-US" b="0" dirty="0"/>
                  <a:t>和</a:t>
                </a:r>
                <a:r>
                  <a:rPr lang="en-US" altLang="zh-CN" b="0" i="0" dirty="0">
                    <a:latin typeface="Cambria Math" panose="02040503050406030204" pitchFamily="18" charset="0"/>
                  </a:rPr>
                  <a:t>𝑤_4</a:t>
                </a:r>
                <a:r>
                  <a:rPr lang="zh-CN" altLang="en-US" b="0" dirty="0"/>
                  <a:t>之间存在一条有向边，则认为（</a:t>
                </a:r>
                <a:r>
                  <a:rPr lang="en-US" altLang="zh-CN" b="0" i="0">
                    <a:latin typeface="Cambria Math" panose="02040503050406030204" pitchFamily="18" charset="0"/>
                  </a:rPr>
                  <a:t>𝑤_2,𝑤_3,𝑤_4</a:t>
                </a:r>
                <a:r>
                  <a:rPr lang="zh-CN" altLang="en-US" b="0" i="0">
                    <a:latin typeface="Cambria Math" panose="02040503050406030204" pitchFamily="18" charset="0"/>
                  </a:rPr>
                  <a:t>）</a:t>
                </a:r>
                <a:r>
                  <a:rPr lang="zh-CN" altLang="en-US" b="0" dirty="0"/>
                  <a:t>是一个实体</a:t>
                </a:r>
                <a:endParaRPr lang="en-US" altLang="zh-CN" b="0" dirty="0"/>
              </a:p>
            </p:txBody>
          </p:sp>
        </mc:Fallback>
      </mc:AlternateContent>
      <p:sp>
        <p:nvSpPr>
          <p:cNvPr id="4" name="灯片编号占位符 3"/>
          <p:cNvSpPr>
            <a:spLocks noGrp="1"/>
          </p:cNvSpPr>
          <p:nvPr>
            <p:ph type="sldNum" sz="quarter" idx="5"/>
          </p:nvPr>
        </p:nvSpPr>
        <p:spPr/>
        <p:txBody>
          <a:bodyPr/>
          <a:lstStyle/>
          <a:p>
            <a:fld id="{62512299-E8CB-44DE-84D4-299E60AF09F6}" type="slidenum">
              <a:rPr lang="zh-CN" altLang="en-US" smtClean="0"/>
              <a:t>24</a:t>
            </a:fld>
            <a:endParaRPr lang="zh-CN" altLang="en-US"/>
          </a:p>
        </p:txBody>
      </p:sp>
    </p:spTree>
    <p:extLst>
      <p:ext uri="{BB962C8B-B14F-4D97-AF65-F5344CB8AC3E}">
        <p14:creationId xmlns:p14="http://schemas.microsoft.com/office/powerpoint/2010/main" val="32676128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endParaRPr lang="en-US" altLang="zh-CN" b="0" dirty="0"/>
              </a:p>
            </p:txBody>
          </p:sp>
        </mc:Choice>
        <mc:Fallback xmlns="">
          <p:sp>
            <p:nvSpPr>
              <p:cNvPr id="3" name="备注占位符 2"/>
              <p:cNvSpPr>
                <a:spLocks noGrp="1"/>
              </p:cNvSpPr>
              <p:nvPr>
                <p:ph type="body" idx="1"/>
              </p:nvPr>
            </p:nvSpPr>
            <p:spPr/>
            <p:txBody>
              <a:bodyPr/>
              <a:lstStyle/>
              <a:p>
                <a:r>
                  <a:rPr lang="zh-CN" altLang="en-US" dirty="0"/>
                  <a:t>目前项目方面主要在做段超群师兄给的一个</a:t>
                </a:r>
                <a:r>
                  <a:rPr lang="en-US" altLang="zh-CN" dirty="0"/>
                  <a:t>idea</a:t>
                </a:r>
                <a:r>
                  <a:rPr lang="zh-CN" altLang="en-US" dirty="0"/>
                  <a:t>，使用图卷积做嵌套命名实体识别。主要思想是，将一个句子按以下规则转换成一个有向图：每个单词与位于它后面，且距离不超过最大实体长度的单词相连。然后将有向图传入</a:t>
                </a:r>
                <a:r>
                  <a:rPr lang="en-US" altLang="zh-CN" dirty="0"/>
                  <a:t>GNN</a:t>
                </a:r>
                <a:r>
                  <a:rPr lang="zh-CN" altLang="en-US" dirty="0"/>
                  <a:t>网络，对单词进行编码，传入</a:t>
                </a:r>
                <a:r>
                  <a:rPr lang="en-US" altLang="zh-CN" dirty="0" err="1"/>
                  <a:t>softmax</a:t>
                </a:r>
                <a:r>
                  <a:rPr lang="zh-CN" altLang="en-US" dirty="0"/>
                  <a:t>对两单词间是否存在边进行分类。如最右侧的图所示，</a:t>
                </a:r>
                <a:r>
                  <a:rPr lang="en-US" altLang="zh-CN" b="0" i="0">
                    <a:latin typeface="Cambria Math" panose="02040503050406030204" pitchFamily="18" charset="0"/>
                  </a:rPr>
                  <a:t>𝑤_2</a:t>
                </a:r>
                <a:r>
                  <a:rPr lang="zh-CN" altLang="en-US" b="0" dirty="0"/>
                  <a:t>和</a:t>
                </a:r>
                <a:r>
                  <a:rPr lang="en-US" altLang="zh-CN" b="0" i="0" dirty="0">
                    <a:latin typeface="Cambria Math" panose="02040503050406030204" pitchFamily="18" charset="0"/>
                  </a:rPr>
                  <a:t>𝑤_4</a:t>
                </a:r>
                <a:r>
                  <a:rPr lang="zh-CN" altLang="en-US" b="0" dirty="0"/>
                  <a:t>之间存在一条有向边，则认为（</a:t>
                </a:r>
                <a:r>
                  <a:rPr lang="en-US" altLang="zh-CN" b="0" i="0">
                    <a:latin typeface="Cambria Math" panose="02040503050406030204" pitchFamily="18" charset="0"/>
                  </a:rPr>
                  <a:t>𝑤_2,𝑤_3,𝑤_4</a:t>
                </a:r>
                <a:r>
                  <a:rPr lang="zh-CN" altLang="en-US" b="0" i="0">
                    <a:latin typeface="Cambria Math" panose="02040503050406030204" pitchFamily="18" charset="0"/>
                  </a:rPr>
                  <a:t>）</a:t>
                </a:r>
                <a:r>
                  <a:rPr lang="zh-CN" altLang="en-US" b="0" dirty="0"/>
                  <a:t>是一个实体</a:t>
                </a:r>
                <a:endParaRPr lang="en-US" altLang="zh-CN" b="0" dirty="0"/>
              </a:p>
            </p:txBody>
          </p:sp>
        </mc:Fallback>
      </mc:AlternateContent>
      <p:sp>
        <p:nvSpPr>
          <p:cNvPr id="4" name="灯片编号占位符 3"/>
          <p:cNvSpPr>
            <a:spLocks noGrp="1"/>
          </p:cNvSpPr>
          <p:nvPr>
            <p:ph type="sldNum" sz="quarter" idx="5"/>
          </p:nvPr>
        </p:nvSpPr>
        <p:spPr/>
        <p:txBody>
          <a:bodyPr/>
          <a:lstStyle/>
          <a:p>
            <a:fld id="{62512299-E8CB-44DE-84D4-299E60AF09F6}" type="slidenum">
              <a:rPr lang="zh-CN" altLang="en-US" smtClean="0"/>
              <a:t>25</a:t>
            </a:fld>
            <a:endParaRPr lang="zh-CN" altLang="en-US"/>
          </a:p>
        </p:txBody>
      </p:sp>
    </p:spTree>
    <p:extLst>
      <p:ext uri="{BB962C8B-B14F-4D97-AF65-F5344CB8AC3E}">
        <p14:creationId xmlns:p14="http://schemas.microsoft.com/office/powerpoint/2010/main" val="36556465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endParaRPr lang="en-US" altLang="zh-CN" b="0" dirty="0"/>
              </a:p>
            </p:txBody>
          </p:sp>
        </mc:Choice>
        <mc:Fallback xmlns="">
          <p:sp>
            <p:nvSpPr>
              <p:cNvPr id="3" name="备注占位符 2"/>
              <p:cNvSpPr>
                <a:spLocks noGrp="1"/>
              </p:cNvSpPr>
              <p:nvPr>
                <p:ph type="body" idx="1"/>
              </p:nvPr>
            </p:nvSpPr>
            <p:spPr/>
            <p:txBody>
              <a:bodyPr/>
              <a:lstStyle/>
              <a:p>
                <a:r>
                  <a:rPr lang="zh-CN" altLang="en-US" dirty="0"/>
                  <a:t>目前项目方面主要在做段超群师兄给的一个</a:t>
                </a:r>
                <a:r>
                  <a:rPr lang="en-US" altLang="zh-CN" dirty="0"/>
                  <a:t>idea</a:t>
                </a:r>
                <a:r>
                  <a:rPr lang="zh-CN" altLang="en-US" dirty="0"/>
                  <a:t>，使用图卷积做嵌套命名实体识别。主要思想是，将一个句子按以下规则转换成一个有向图：每个单词与位于它后面，且距离不超过最大实体长度的单词相连。然后将有向图传入</a:t>
                </a:r>
                <a:r>
                  <a:rPr lang="en-US" altLang="zh-CN" dirty="0"/>
                  <a:t>GNN</a:t>
                </a:r>
                <a:r>
                  <a:rPr lang="zh-CN" altLang="en-US" dirty="0"/>
                  <a:t>网络，对单词进行编码，传入</a:t>
                </a:r>
                <a:r>
                  <a:rPr lang="en-US" altLang="zh-CN" dirty="0" err="1"/>
                  <a:t>softmax</a:t>
                </a:r>
                <a:r>
                  <a:rPr lang="zh-CN" altLang="en-US" dirty="0"/>
                  <a:t>对两单词间是否存在边进行分类。如最右侧的图所示，</a:t>
                </a:r>
                <a:r>
                  <a:rPr lang="en-US" altLang="zh-CN" b="0" i="0">
                    <a:latin typeface="Cambria Math" panose="02040503050406030204" pitchFamily="18" charset="0"/>
                  </a:rPr>
                  <a:t>𝑤_2</a:t>
                </a:r>
                <a:r>
                  <a:rPr lang="zh-CN" altLang="en-US" b="0" dirty="0"/>
                  <a:t>和</a:t>
                </a:r>
                <a:r>
                  <a:rPr lang="en-US" altLang="zh-CN" b="0" i="0" dirty="0">
                    <a:latin typeface="Cambria Math" panose="02040503050406030204" pitchFamily="18" charset="0"/>
                  </a:rPr>
                  <a:t>𝑤_4</a:t>
                </a:r>
                <a:r>
                  <a:rPr lang="zh-CN" altLang="en-US" b="0" dirty="0"/>
                  <a:t>之间存在一条有向边，则认为（</a:t>
                </a:r>
                <a:r>
                  <a:rPr lang="en-US" altLang="zh-CN" b="0" i="0">
                    <a:latin typeface="Cambria Math" panose="02040503050406030204" pitchFamily="18" charset="0"/>
                  </a:rPr>
                  <a:t>𝑤_2,𝑤_3,𝑤_4</a:t>
                </a:r>
                <a:r>
                  <a:rPr lang="zh-CN" altLang="en-US" b="0" i="0">
                    <a:latin typeface="Cambria Math" panose="02040503050406030204" pitchFamily="18" charset="0"/>
                  </a:rPr>
                  <a:t>）</a:t>
                </a:r>
                <a:r>
                  <a:rPr lang="zh-CN" altLang="en-US" b="0" dirty="0"/>
                  <a:t>是一个实体</a:t>
                </a:r>
                <a:endParaRPr lang="en-US" altLang="zh-CN" b="0" dirty="0"/>
              </a:p>
            </p:txBody>
          </p:sp>
        </mc:Fallback>
      </mc:AlternateContent>
      <p:sp>
        <p:nvSpPr>
          <p:cNvPr id="4" name="灯片编号占位符 3"/>
          <p:cNvSpPr>
            <a:spLocks noGrp="1"/>
          </p:cNvSpPr>
          <p:nvPr>
            <p:ph type="sldNum" sz="quarter" idx="5"/>
          </p:nvPr>
        </p:nvSpPr>
        <p:spPr/>
        <p:txBody>
          <a:bodyPr/>
          <a:lstStyle/>
          <a:p>
            <a:fld id="{62512299-E8CB-44DE-84D4-299E60AF09F6}" type="slidenum">
              <a:rPr lang="zh-CN" altLang="en-US" smtClean="0"/>
              <a:t>26</a:t>
            </a:fld>
            <a:endParaRPr lang="zh-CN" altLang="en-US"/>
          </a:p>
        </p:txBody>
      </p:sp>
    </p:spTree>
    <p:extLst>
      <p:ext uri="{BB962C8B-B14F-4D97-AF65-F5344CB8AC3E}">
        <p14:creationId xmlns:p14="http://schemas.microsoft.com/office/powerpoint/2010/main" val="170856669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我的报告到此结束，请各位老师批评指正</a:t>
            </a:r>
          </a:p>
        </p:txBody>
      </p:sp>
      <p:sp>
        <p:nvSpPr>
          <p:cNvPr id="4" name="灯片编号占位符 3"/>
          <p:cNvSpPr>
            <a:spLocks noGrp="1"/>
          </p:cNvSpPr>
          <p:nvPr>
            <p:ph type="sldNum" sz="quarter" idx="5"/>
          </p:nvPr>
        </p:nvSpPr>
        <p:spPr/>
        <p:txBody>
          <a:bodyPr/>
          <a:lstStyle/>
          <a:p>
            <a:fld id="{62512299-E8CB-44DE-84D4-299E60AF09F6}" type="slidenum">
              <a:rPr lang="zh-CN" altLang="en-US" smtClean="0"/>
              <a:t>27</a:t>
            </a:fld>
            <a:endParaRPr lang="zh-CN" altLang="en-US"/>
          </a:p>
        </p:txBody>
      </p:sp>
    </p:spTree>
    <p:extLst>
      <p:ext uri="{BB962C8B-B14F-4D97-AF65-F5344CB8AC3E}">
        <p14:creationId xmlns:p14="http://schemas.microsoft.com/office/powerpoint/2010/main" val="380701046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我的报告到此结束，请各位老师批评指正</a:t>
            </a:r>
          </a:p>
        </p:txBody>
      </p:sp>
      <p:sp>
        <p:nvSpPr>
          <p:cNvPr id="4" name="灯片编号占位符 3"/>
          <p:cNvSpPr>
            <a:spLocks noGrp="1"/>
          </p:cNvSpPr>
          <p:nvPr>
            <p:ph type="sldNum" sz="quarter" idx="5"/>
          </p:nvPr>
        </p:nvSpPr>
        <p:spPr/>
        <p:txBody>
          <a:bodyPr/>
          <a:lstStyle/>
          <a:p>
            <a:fld id="{62512299-E8CB-44DE-84D4-299E60AF09F6}" type="slidenum">
              <a:rPr lang="zh-CN" altLang="en-US" smtClean="0"/>
              <a:t>28</a:t>
            </a:fld>
            <a:endParaRPr lang="zh-CN" altLang="en-US"/>
          </a:p>
        </p:txBody>
      </p:sp>
    </p:spTree>
    <p:extLst>
      <p:ext uri="{BB962C8B-B14F-4D97-AF65-F5344CB8AC3E}">
        <p14:creationId xmlns:p14="http://schemas.microsoft.com/office/powerpoint/2010/main" val="16952744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首先是学习部分</a:t>
            </a:r>
          </a:p>
        </p:txBody>
      </p:sp>
      <p:sp>
        <p:nvSpPr>
          <p:cNvPr id="4" name="灯片编号占位符 3"/>
          <p:cNvSpPr>
            <a:spLocks noGrp="1"/>
          </p:cNvSpPr>
          <p:nvPr>
            <p:ph type="sldNum" sz="quarter" idx="5"/>
          </p:nvPr>
        </p:nvSpPr>
        <p:spPr/>
        <p:txBody>
          <a:bodyPr/>
          <a:lstStyle/>
          <a:p>
            <a:fld id="{62512299-E8CB-44DE-84D4-299E60AF09F6}" type="slidenum">
              <a:rPr lang="zh-CN" altLang="en-US" smtClean="0"/>
              <a:t>3</a:t>
            </a:fld>
            <a:endParaRPr lang="zh-CN" altLang="en-US"/>
          </a:p>
        </p:txBody>
      </p:sp>
    </p:spTree>
    <p:extLst>
      <p:ext uri="{BB962C8B-B14F-4D97-AF65-F5344CB8AC3E}">
        <p14:creationId xmlns:p14="http://schemas.microsoft.com/office/powerpoint/2010/main" val="19655980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NRC-NER</a:t>
            </a:r>
            <a:r>
              <a:rPr lang="zh-CN" altLang="en-US" dirty="0"/>
              <a:t>的思路是，既然传统的序列标注算法不能解决嵌套命名实体识别问题，那就不如把嵌套命名实体识别问题看成是“机器阅读理解问题”。比如下面这个例子，这里出现了地理名词和机构设施嵌套形成的实体，</a:t>
            </a:r>
            <a:r>
              <a:rPr lang="en-US" altLang="zh-CN" dirty="0"/>
              <a:t>MRC-NER</a:t>
            </a:r>
            <a:r>
              <a:rPr lang="zh-CN" altLang="en-US" dirty="0"/>
              <a:t>模型变分开进行了处理。当需要提取地理实体时，相当于回答问题：句子中出现了哪些国家，然后模型给出答案：中国与法国；同样，在提取机构名词时，相当于回答“句子中出现了哪些机构”，回答中国驻法国大使馆</a:t>
            </a:r>
          </a:p>
        </p:txBody>
      </p:sp>
      <p:sp>
        <p:nvSpPr>
          <p:cNvPr id="4" name="灯片编号占位符 3"/>
          <p:cNvSpPr>
            <a:spLocks noGrp="1"/>
          </p:cNvSpPr>
          <p:nvPr>
            <p:ph type="sldNum" sz="quarter" idx="5"/>
          </p:nvPr>
        </p:nvSpPr>
        <p:spPr/>
        <p:txBody>
          <a:bodyPr/>
          <a:lstStyle/>
          <a:p>
            <a:fld id="{62512299-E8CB-44DE-84D4-299E60AF09F6}" type="slidenum">
              <a:rPr lang="zh-CN" altLang="en-US" smtClean="0"/>
              <a:t>4</a:t>
            </a:fld>
            <a:endParaRPr lang="zh-CN" altLang="en-US"/>
          </a:p>
        </p:txBody>
      </p:sp>
    </p:spTree>
    <p:extLst>
      <p:ext uri="{BB962C8B-B14F-4D97-AF65-F5344CB8AC3E}">
        <p14:creationId xmlns:p14="http://schemas.microsoft.com/office/powerpoint/2010/main" val="19077720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据作者总结，模型的优点主要有两个，一个是说这个方法在嵌套命名实体与非嵌套命名实体识别上是通用的，第二点则是提供的问题本身便具有重要的先验信息，第三点呢则是说这个方法为</a:t>
            </a:r>
            <a:r>
              <a:rPr lang="en-US" altLang="zh-CN" dirty="0"/>
              <a:t>NER</a:t>
            </a:r>
            <a:r>
              <a:rPr lang="zh-CN" altLang="en-US" dirty="0"/>
              <a:t>问题引入了一个新的解决思路。实际上还有一点不属于创新型，就是这边论文贡献了实验数据集。</a:t>
            </a:r>
          </a:p>
        </p:txBody>
      </p:sp>
      <p:sp>
        <p:nvSpPr>
          <p:cNvPr id="4" name="灯片编号占位符 3"/>
          <p:cNvSpPr>
            <a:spLocks noGrp="1"/>
          </p:cNvSpPr>
          <p:nvPr>
            <p:ph type="sldNum" sz="quarter" idx="5"/>
          </p:nvPr>
        </p:nvSpPr>
        <p:spPr/>
        <p:txBody>
          <a:bodyPr/>
          <a:lstStyle/>
          <a:p>
            <a:fld id="{62512299-E8CB-44DE-84D4-299E60AF09F6}" type="slidenum">
              <a:rPr lang="zh-CN" altLang="en-US" smtClean="0"/>
              <a:t>5</a:t>
            </a:fld>
            <a:endParaRPr lang="zh-CN" altLang="en-US"/>
          </a:p>
        </p:txBody>
      </p:sp>
    </p:spTree>
    <p:extLst>
      <p:ext uri="{BB962C8B-B14F-4D97-AF65-F5344CB8AC3E}">
        <p14:creationId xmlns:p14="http://schemas.microsoft.com/office/powerpoint/2010/main" val="34728538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接下来对</a:t>
            </a:r>
            <a:r>
              <a:rPr lang="en-US" altLang="zh-CN" dirty="0"/>
              <a:t>MRC-NER</a:t>
            </a:r>
            <a:r>
              <a:rPr lang="zh-CN" altLang="en-US" dirty="0"/>
              <a:t>进行一个形式化描述。首先在输入方面，它把序列标注格式的数据集转换成了由一系列三元组构成的数据集。一个三元组分别由问题，答案和</a:t>
            </a:r>
            <a:r>
              <a:rPr lang="en-US" altLang="zh-CN" dirty="0"/>
              <a:t>X</a:t>
            </a:r>
            <a:r>
              <a:rPr lang="zh-CN" altLang="en-US" dirty="0"/>
              <a:t>，也就是输入</a:t>
            </a:r>
            <a:r>
              <a:rPr lang="en-US" altLang="zh-CN" dirty="0"/>
              <a:t>Token</a:t>
            </a:r>
            <a:r>
              <a:rPr lang="zh-CN" altLang="en-US" dirty="0"/>
              <a:t>序列组成。这里最重要的就是问题生产，不同的问法会对实验结果产生重大影响，这里它给出了几个例子。</a:t>
            </a:r>
          </a:p>
        </p:txBody>
      </p:sp>
      <p:sp>
        <p:nvSpPr>
          <p:cNvPr id="4" name="灯片编号占位符 3"/>
          <p:cNvSpPr>
            <a:spLocks noGrp="1"/>
          </p:cNvSpPr>
          <p:nvPr>
            <p:ph type="sldNum" sz="quarter" idx="5"/>
          </p:nvPr>
        </p:nvSpPr>
        <p:spPr/>
        <p:txBody>
          <a:bodyPr/>
          <a:lstStyle/>
          <a:p>
            <a:fld id="{62512299-E8CB-44DE-84D4-299E60AF09F6}" type="slidenum">
              <a:rPr lang="zh-CN" altLang="en-US" smtClean="0"/>
              <a:t>6</a:t>
            </a:fld>
            <a:endParaRPr lang="zh-CN" altLang="en-US"/>
          </a:p>
        </p:txBody>
      </p:sp>
    </p:spTree>
    <p:extLst>
      <p:ext uri="{BB962C8B-B14F-4D97-AF65-F5344CB8AC3E}">
        <p14:creationId xmlns:p14="http://schemas.microsoft.com/office/powerpoint/2010/main" val="12351574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备注占位符 2"/>
              <p:cNvSpPr>
                <a:spLocks noGrp="1"/>
              </p:cNvSpPr>
              <p:nvPr>
                <p:ph type="body" idx="1"/>
              </p:nvPr>
            </p:nvSpPr>
            <p:spPr/>
            <p:txBody>
              <a:bodyPr/>
              <a:lstStyle/>
              <a:p>
                <a:r>
                  <a:rPr lang="zh-CN" altLang="en-US" dirty="0"/>
                  <a:t>模型的主体是</a:t>
                </a:r>
                <a:r>
                  <a:rPr lang="en-US" altLang="zh-CN" dirty="0"/>
                  <a:t>Bert</a:t>
                </a:r>
                <a:r>
                  <a:rPr lang="zh-CN" altLang="en-US" dirty="0"/>
                  <a:t>，这里的输入是问题</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𝑞</m:t>
                        </m:r>
                      </m:e>
                      <m:sub>
                        <m:r>
                          <a:rPr lang="en-US" altLang="zh-CN" b="0" i="1" smtClean="0">
                            <a:latin typeface="Cambria Math" panose="02040503050406030204" pitchFamily="18" charset="0"/>
                          </a:rPr>
                          <m:t>𝑦</m:t>
                        </m:r>
                      </m:sub>
                    </m:sSub>
                  </m:oMath>
                </a14:m>
                <a:r>
                  <a:rPr lang="zh-CN" altLang="en-US" dirty="0"/>
                  <a:t>与</a:t>
                </a:r>
                <a:r>
                  <a:rPr lang="en-US" altLang="zh-CN" dirty="0"/>
                  <a:t>Token</a:t>
                </a:r>
                <a:r>
                  <a:rPr lang="zh-CN" altLang="en-US" dirty="0"/>
                  <a:t>序列</a:t>
                </a:r>
                <a14:m>
                  <m:oMath xmlns:m="http://schemas.openxmlformats.org/officeDocument/2006/math">
                    <m:r>
                      <a:rPr lang="en-US" altLang="zh-CN" b="0" i="1" smtClean="0">
                        <a:latin typeface="Cambria Math" panose="02040503050406030204" pitchFamily="18" charset="0"/>
                      </a:rPr>
                      <m:t>𝑋</m:t>
                    </m:r>
                  </m:oMath>
                </a14:m>
                <a:r>
                  <a:rPr lang="zh-CN" altLang="en-US" b="0" dirty="0"/>
                  <a:t>的拼接，将它传入</a:t>
                </a:r>
                <a:r>
                  <a:rPr lang="en-US" altLang="zh-CN" b="0" dirty="0"/>
                  <a:t>Bert</a:t>
                </a:r>
                <a:r>
                  <a:rPr lang="zh-CN" altLang="en-US" b="0" dirty="0"/>
                  <a:t>之后，只保留</a:t>
                </a:r>
                <a14:m>
                  <m:oMath xmlns:m="http://schemas.openxmlformats.org/officeDocument/2006/math">
                    <m:r>
                      <a:rPr lang="en-US" altLang="zh-CN" b="0" i="1" smtClean="0">
                        <a:latin typeface="Cambria Math" panose="02040503050406030204" pitchFamily="18" charset="0"/>
                      </a:rPr>
                      <m:t>𝑋</m:t>
                    </m:r>
                  </m:oMath>
                </a14:m>
                <a:r>
                  <a:rPr lang="zh-CN" altLang="en-US" b="0" dirty="0"/>
                  <a:t>部分的向量，</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𝑞</m:t>
                        </m:r>
                      </m:e>
                      <m:sub>
                        <m:r>
                          <a:rPr lang="en-US" altLang="zh-CN" b="0" i="1" smtClean="0">
                            <a:latin typeface="Cambria Math" panose="02040503050406030204" pitchFamily="18" charset="0"/>
                          </a:rPr>
                          <m:t>𝑦</m:t>
                        </m:r>
                      </m:sub>
                    </m:sSub>
                  </m:oMath>
                </a14:m>
                <a:r>
                  <a:rPr lang="zh-CN" altLang="en-US" b="0" dirty="0"/>
                  <a:t>部分的向量被丢弃。在边界选择时使用</a:t>
                </a:r>
                <a14:m>
                  <m:oMath xmlns:m="http://schemas.openxmlformats.org/officeDocument/2006/math">
                    <m:r>
                      <a:rPr lang="en-US" altLang="zh-CN" b="0" i="1" smtClean="0">
                        <a:latin typeface="Cambria Math" panose="02040503050406030204" pitchFamily="18" charset="0"/>
                      </a:rPr>
                      <m:t>𝑛</m:t>
                    </m:r>
                  </m:oMath>
                </a14:m>
                <a:r>
                  <a:rPr lang="zh-CN" altLang="en-US" b="0" dirty="0"/>
                  <a:t>个二分类器来判别每个</a:t>
                </a:r>
                <a:r>
                  <a:rPr lang="en-US" altLang="zh-CN" b="0" dirty="0"/>
                  <a:t>Token</a:t>
                </a:r>
                <a:r>
                  <a:rPr lang="zh-CN" altLang="en-US" b="0" dirty="0"/>
                  <a:t>是否是某实体的开始或结束。</a:t>
                </a:r>
                <a:endParaRPr lang="en-US" altLang="zh-CN" b="0" dirty="0"/>
              </a:p>
            </p:txBody>
          </p:sp>
        </mc:Choice>
        <mc:Fallback>
          <p:sp>
            <p:nvSpPr>
              <p:cNvPr id="3" name="备注占位符 2"/>
              <p:cNvSpPr>
                <a:spLocks noGrp="1"/>
              </p:cNvSpPr>
              <p:nvPr>
                <p:ph type="body" idx="1"/>
              </p:nvPr>
            </p:nvSpPr>
            <p:spPr/>
            <p:txBody>
              <a:bodyPr/>
              <a:lstStyle/>
              <a:p>
                <a:r>
                  <a:rPr lang="zh-CN" altLang="en-US" dirty="0"/>
                  <a:t>模型的主体是</a:t>
                </a:r>
                <a:r>
                  <a:rPr lang="en-US" altLang="zh-CN" dirty="0"/>
                  <a:t>Bert</a:t>
                </a:r>
                <a:r>
                  <a:rPr lang="zh-CN" altLang="en-US" dirty="0"/>
                  <a:t>，这里的输入是问题</a:t>
                </a:r>
                <a:r>
                  <a:rPr lang="en-US" altLang="zh-CN" b="0" i="0">
                    <a:latin typeface="Cambria Math" panose="02040503050406030204" pitchFamily="18" charset="0"/>
                  </a:rPr>
                  <a:t>𝑞_𝑦</a:t>
                </a:r>
                <a:r>
                  <a:rPr lang="zh-CN" altLang="en-US" dirty="0"/>
                  <a:t>与</a:t>
                </a:r>
                <a:r>
                  <a:rPr lang="en-US" altLang="zh-CN" dirty="0"/>
                  <a:t>Token</a:t>
                </a:r>
                <a:r>
                  <a:rPr lang="zh-CN" altLang="en-US" dirty="0"/>
                  <a:t>序列</a:t>
                </a:r>
                <a:r>
                  <a:rPr lang="en-US" altLang="zh-CN" b="0" i="0">
                    <a:latin typeface="Cambria Math" panose="02040503050406030204" pitchFamily="18" charset="0"/>
                  </a:rPr>
                  <a:t>𝑋</a:t>
                </a:r>
                <a:r>
                  <a:rPr lang="zh-CN" altLang="en-US" b="0" dirty="0"/>
                  <a:t>的拼接，将它传入</a:t>
                </a:r>
                <a:r>
                  <a:rPr lang="en-US" altLang="zh-CN" b="0" dirty="0"/>
                  <a:t>Bert</a:t>
                </a:r>
                <a:r>
                  <a:rPr lang="zh-CN" altLang="en-US" b="0" dirty="0"/>
                  <a:t>之后，只保留</a:t>
                </a:r>
                <a:r>
                  <a:rPr lang="en-US" altLang="zh-CN" b="0" i="0">
                    <a:latin typeface="Cambria Math" panose="02040503050406030204" pitchFamily="18" charset="0"/>
                  </a:rPr>
                  <a:t>𝑋</a:t>
                </a:r>
                <a:r>
                  <a:rPr lang="zh-CN" altLang="en-US" b="0" dirty="0"/>
                  <a:t>部分的向量，</a:t>
                </a:r>
                <a:r>
                  <a:rPr lang="en-US" altLang="zh-CN" b="0" i="0">
                    <a:latin typeface="Cambria Math" panose="02040503050406030204" pitchFamily="18" charset="0"/>
                  </a:rPr>
                  <a:t>𝑞_𝑦</a:t>
                </a:r>
                <a:r>
                  <a:rPr lang="zh-CN" altLang="en-US" b="0" dirty="0"/>
                  <a:t>部分的向量被丢弃。在边界选择时使用</a:t>
                </a:r>
                <a:r>
                  <a:rPr lang="en-US" altLang="zh-CN" b="0" i="0">
                    <a:latin typeface="Cambria Math" panose="02040503050406030204" pitchFamily="18" charset="0"/>
                  </a:rPr>
                  <a:t>𝑛</a:t>
                </a:r>
                <a:r>
                  <a:rPr lang="zh-CN" altLang="en-US" b="0" dirty="0"/>
                  <a:t>个二分类器来判别每个</a:t>
                </a:r>
                <a:r>
                  <a:rPr lang="en-US" altLang="zh-CN" b="0" dirty="0"/>
                  <a:t>Token</a:t>
                </a:r>
                <a:r>
                  <a:rPr lang="zh-CN" altLang="en-US" b="0" dirty="0"/>
                  <a:t>是否是某实体的开始或结束。</a:t>
                </a:r>
                <a:endParaRPr lang="en-US" altLang="zh-CN" b="0" dirty="0"/>
              </a:p>
            </p:txBody>
          </p:sp>
        </mc:Fallback>
      </mc:AlternateContent>
      <p:sp>
        <p:nvSpPr>
          <p:cNvPr id="4" name="灯片编号占位符 3"/>
          <p:cNvSpPr>
            <a:spLocks noGrp="1"/>
          </p:cNvSpPr>
          <p:nvPr>
            <p:ph type="sldNum" sz="quarter" idx="5"/>
          </p:nvPr>
        </p:nvSpPr>
        <p:spPr/>
        <p:txBody>
          <a:bodyPr/>
          <a:lstStyle/>
          <a:p>
            <a:fld id="{62512299-E8CB-44DE-84D4-299E60AF09F6}" type="slidenum">
              <a:rPr lang="zh-CN" altLang="en-US" smtClean="0"/>
              <a:t>7</a:t>
            </a:fld>
            <a:endParaRPr lang="zh-CN" altLang="en-US"/>
          </a:p>
        </p:txBody>
      </p:sp>
    </p:spTree>
    <p:extLst>
      <p:ext uri="{BB962C8B-B14F-4D97-AF65-F5344CB8AC3E}">
        <p14:creationId xmlns:p14="http://schemas.microsoft.com/office/powerpoint/2010/main" val="7152257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备注占位符 2"/>
              <p:cNvSpPr>
                <a:spLocks noGrp="1"/>
              </p:cNvSpPr>
              <p:nvPr>
                <p:ph type="body" idx="1"/>
              </p:nvPr>
            </p:nvSpPr>
            <p:spPr/>
            <p:txBody>
              <a:bodyPr/>
              <a:lstStyle/>
              <a:p>
                <a:r>
                  <a:rPr lang="zh-CN" altLang="en-US" dirty="0"/>
                  <a:t>模型的主体是</a:t>
                </a:r>
                <a:r>
                  <a:rPr lang="en-US" altLang="zh-CN" dirty="0"/>
                  <a:t>Bert</a:t>
                </a:r>
                <a:r>
                  <a:rPr lang="zh-CN" altLang="en-US" dirty="0"/>
                  <a:t>，这里的输入是问题</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𝑞</m:t>
                        </m:r>
                      </m:e>
                      <m:sub>
                        <m:r>
                          <a:rPr lang="en-US" altLang="zh-CN" b="0" i="1" smtClean="0">
                            <a:latin typeface="Cambria Math" panose="02040503050406030204" pitchFamily="18" charset="0"/>
                          </a:rPr>
                          <m:t>𝑦</m:t>
                        </m:r>
                      </m:sub>
                    </m:sSub>
                  </m:oMath>
                </a14:m>
                <a:r>
                  <a:rPr lang="zh-CN" altLang="en-US" dirty="0"/>
                  <a:t>与</a:t>
                </a:r>
                <a:r>
                  <a:rPr lang="en-US" altLang="zh-CN" dirty="0"/>
                  <a:t>Token</a:t>
                </a:r>
                <a:r>
                  <a:rPr lang="zh-CN" altLang="en-US" dirty="0"/>
                  <a:t>序列</a:t>
                </a:r>
                <a14:m>
                  <m:oMath xmlns:m="http://schemas.openxmlformats.org/officeDocument/2006/math">
                    <m:r>
                      <a:rPr lang="en-US" altLang="zh-CN" b="0" i="1" smtClean="0">
                        <a:latin typeface="Cambria Math" panose="02040503050406030204" pitchFamily="18" charset="0"/>
                      </a:rPr>
                      <m:t>𝑋</m:t>
                    </m:r>
                  </m:oMath>
                </a14:m>
                <a:r>
                  <a:rPr lang="zh-CN" altLang="en-US" b="0" dirty="0"/>
                  <a:t>的拼接，将它传入</a:t>
                </a:r>
                <a:r>
                  <a:rPr lang="en-US" altLang="zh-CN" b="0" dirty="0"/>
                  <a:t>Bert</a:t>
                </a:r>
                <a:r>
                  <a:rPr lang="zh-CN" altLang="en-US" b="0" dirty="0"/>
                  <a:t>之后，只保留</a:t>
                </a:r>
                <a14:m>
                  <m:oMath xmlns:m="http://schemas.openxmlformats.org/officeDocument/2006/math">
                    <m:r>
                      <a:rPr lang="en-US" altLang="zh-CN" b="0" i="1" smtClean="0">
                        <a:latin typeface="Cambria Math" panose="02040503050406030204" pitchFamily="18" charset="0"/>
                      </a:rPr>
                      <m:t>𝑋</m:t>
                    </m:r>
                  </m:oMath>
                </a14:m>
                <a:r>
                  <a:rPr lang="zh-CN" altLang="en-US" b="0" dirty="0"/>
                  <a:t>部分的向量，</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𝑞</m:t>
                        </m:r>
                      </m:e>
                      <m:sub>
                        <m:r>
                          <a:rPr lang="en-US" altLang="zh-CN" b="0" i="1" smtClean="0">
                            <a:latin typeface="Cambria Math" panose="02040503050406030204" pitchFamily="18" charset="0"/>
                          </a:rPr>
                          <m:t>𝑦</m:t>
                        </m:r>
                      </m:sub>
                    </m:sSub>
                  </m:oMath>
                </a14:m>
                <a:r>
                  <a:rPr lang="zh-CN" altLang="en-US" b="0" dirty="0"/>
                  <a:t>部分的向量被丢弃。在边界选择时使用</a:t>
                </a:r>
                <a14:m>
                  <m:oMath xmlns:m="http://schemas.openxmlformats.org/officeDocument/2006/math">
                    <m:r>
                      <a:rPr lang="en-US" altLang="zh-CN" b="0" i="1" smtClean="0">
                        <a:latin typeface="Cambria Math" panose="02040503050406030204" pitchFamily="18" charset="0"/>
                      </a:rPr>
                      <m:t>𝑛</m:t>
                    </m:r>
                  </m:oMath>
                </a14:m>
                <a:r>
                  <a:rPr lang="zh-CN" altLang="en-US" b="0" dirty="0"/>
                  <a:t>个二分类器来判别每个</a:t>
                </a:r>
                <a:r>
                  <a:rPr lang="en-US" altLang="zh-CN" b="0" dirty="0"/>
                  <a:t>Token</a:t>
                </a:r>
                <a:r>
                  <a:rPr lang="zh-CN" altLang="en-US" b="0" dirty="0"/>
                  <a:t>是否是某实体的开始或结束。</a:t>
                </a:r>
                <a:endParaRPr lang="en-US" altLang="zh-CN" b="0" dirty="0"/>
              </a:p>
            </p:txBody>
          </p:sp>
        </mc:Choice>
        <mc:Fallback>
          <p:sp>
            <p:nvSpPr>
              <p:cNvPr id="3" name="备注占位符 2"/>
              <p:cNvSpPr>
                <a:spLocks noGrp="1"/>
              </p:cNvSpPr>
              <p:nvPr>
                <p:ph type="body" idx="1"/>
              </p:nvPr>
            </p:nvSpPr>
            <p:spPr/>
            <p:txBody>
              <a:bodyPr/>
              <a:lstStyle/>
              <a:p>
                <a:r>
                  <a:rPr lang="zh-CN" altLang="en-US" dirty="0"/>
                  <a:t>模型的主体是</a:t>
                </a:r>
                <a:r>
                  <a:rPr lang="en-US" altLang="zh-CN" dirty="0"/>
                  <a:t>Bert</a:t>
                </a:r>
                <a:r>
                  <a:rPr lang="zh-CN" altLang="en-US" dirty="0"/>
                  <a:t>，这里的输入是问题</a:t>
                </a:r>
                <a:r>
                  <a:rPr lang="en-US" altLang="zh-CN" b="0" i="0">
                    <a:latin typeface="Cambria Math" panose="02040503050406030204" pitchFamily="18" charset="0"/>
                  </a:rPr>
                  <a:t>𝑞_𝑦</a:t>
                </a:r>
                <a:r>
                  <a:rPr lang="zh-CN" altLang="en-US" dirty="0"/>
                  <a:t>与</a:t>
                </a:r>
                <a:r>
                  <a:rPr lang="en-US" altLang="zh-CN" dirty="0"/>
                  <a:t>Token</a:t>
                </a:r>
                <a:r>
                  <a:rPr lang="zh-CN" altLang="en-US" dirty="0"/>
                  <a:t>序列</a:t>
                </a:r>
                <a:r>
                  <a:rPr lang="en-US" altLang="zh-CN" b="0" i="0">
                    <a:latin typeface="Cambria Math" panose="02040503050406030204" pitchFamily="18" charset="0"/>
                  </a:rPr>
                  <a:t>𝑋</a:t>
                </a:r>
                <a:r>
                  <a:rPr lang="zh-CN" altLang="en-US" b="0" dirty="0"/>
                  <a:t>的拼接，将它传入</a:t>
                </a:r>
                <a:r>
                  <a:rPr lang="en-US" altLang="zh-CN" b="0" dirty="0"/>
                  <a:t>Bert</a:t>
                </a:r>
                <a:r>
                  <a:rPr lang="zh-CN" altLang="en-US" b="0" dirty="0"/>
                  <a:t>之后，只保留</a:t>
                </a:r>
                <a:r>
                  <a:rPr lang="en-US" altLang="zh-CN" b="0" i="0">
                    <a:latin typeface="Cambria Math" panose="02040503050406030204" pitchFamily="18" charset="0"/>
                  </a:rPr>
                  <a:t>𝑋</a:t>
                </a:r>
                <a:r>
                  <a:rPr lang="zh-CN" altLang="en-US" b="0" dirty="0"/>
                  <a:t>部分的向量，</a:t>
                </a:r>
                <a:r>
                  <a:rPr lang="en-US" altLang="zh-CN" b="0" i="0">
                    <a:latin typeface="Cambria Math" panose="02040503050406030204" pitchFamily="18" charset="0"/>
                  </a:rPr>
                  <a:t>𝑞_𝑦</a:t>
                </a:r>
                <a:r>
                  <a:rPr lang="zh-CN" altLang="en-US" b="0" dirty="0"/>
                  <a:t>部分的向量被丢弃。在边界选择时使用</a:t>
                </a:r>
                <a:r>
                  <a:rPr lang="en-US" altLang="zh-CN" b="0" i="0">
                    <a:latin typeface="Cambria Math" panose="02040503050406030204" pitchFamily="18" charset="0"/>
                  </a:rPr>
                  <a:t>𝑛</a:t>
                </a:r>
                <a:r>
                  <a:rPr lang="zh-CN" altLang="en-US" b="0" dirty="0"/>
                  <a:t>个二分类器来判别每个</a:t>
                </a:r>
                <a:r>
                  <a:rPr lang="en-US" altLang="zh-CN" b="0" dirty="0"/>
                  <a:t>Token</a:t>
                </a:r>
                <a:r>
                  <a:rPr lang="zh-CN" altLang="en-US" b="0" dirty="0"/>
                  <a:t>是否是某实体的开始或结束。</a:t>
                </a:r>
                <a:endParaRPr lang="en-US" altLang="zh-CN" b="0" dirty="0"/>
              </a:p>
            </p:txBody>
          </p:sp>
        </mc:Fallback>
      </mc:AlternateContent>
      <p:sp>
        <p:nvSpPr>
          <p:cNvPr id="4" name="灯片编号占位符 3"/>
          <p:cNvSpPr>
            <a:spLocks noGrp="1"/>
          </p:cNvSpPr>
          <p:nvPr>
            <p:ph type="sldNum" sz="quarter" idx="5"/>
          </p:nvPr>
        </p:nvSpPr>
        <p:spPr/>
        <p:txBody>
          <a:bodyPr/>
          <a:lstStyle/>
          <a:p>
            <a:fld id="{62512299-E8CB-44DE-84D4-299E60AF09F6}" type="slidenum">
              <a:rPr lang="zh-CN" altLang="en-US" smtClean="0"/>
              <a:t>8</a:t>
            </a:fld>
            <a:endParaRPr lang="zh-CN" altLang="en-US"/>
          </a:p>
        </p:txBody>
      </p:sp>
    </p:spTree>
    <p:extLst>
      <p:ext uri="{BB962C8B-B14F-4D97-AF65-F5344CB8AC3E}">
        <p14:creationId xmlns:p14="http://schemas.microsoft.com/office/powerpoint/2010/main" val="6817379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dirty="0"/>
              <a:t>然后对起始与终止边界进行边界匹配。最后的</a:t>
            </a:r>
            <a:r>
              <a:rPr lang="en-US" altLang="zh-CN" b="0" dirty="0"/>
              <a:t>Loss</a:t>
            </a:r>
            <a:r>
              <a:rPr lang="zh-CN" altLang="en-US" b="0" dirty="0"/>
              <a:t>也分别由</a:t>
            </a:r>
            <a:r>
              <a:rPr lang="en-US" altLang="zh-CN" b="0" dirty="0"/>
              <a:t>3</a:t>
            </a:r>
            <a:r>
              <a:rPr lang="zh-CN" altLang="en-US" b="0" dirty="0"/>
              <a:t>部分组成</a:t>
            </a:r>
            <a:endParaRPr lang="en-US" altLang="zh-CN" b="0" dirty="0"/>
          </a:p>
        </p:txBody>
      </p:sp>
      <p:sp>
        <p:nvSpPr>
          <p:cNvPr id="4" name="灯片编号占位符 3"/>
          <p:cNvSpPr>
            <a:spLocks noGrp="1"/>
          </p:cNvSpPr>
          <p:nvPr>
            <p:ph type="sldNum" sz="quarter" idx="5"/>
          </p:nvPr>
        </p:nvSpPr>
        <p:spPr/>
        <p:txBody>
          <a:bodyPr/>
          <a:lstStyle/>
          <a:p>
            <a:fld id="{62512299-E8CB-44DE-84D4-299E60AF09F6}" type="slidenum">
              <a:rPr lang="zh-CN" altLang="en-US" smtClean="0"/>
              <a:t>9</a:t>
            </a:fld>
            <a:endParaRPr lang="zh-CN" altLang="en-US"/>
          </a:p>
        </p:txBody>
      </p:sp>
    </p:spTree>
    <p:extLst>
      <p:ext uri="{BB962C8B-B14F-4D97-AF65-F5344CB8AC3E}">
        <p14:creationId xmlns:p14="http://schemas.microsoft.com/office/powerpoint/2010/main" val="583728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p>
            <a:fld id="{B812D89E-A88C-4382-BB09-5FB1E2DEC51E}" type="datetimeFigureOut">
              <a:rPr lang="zh-CN" altLang="en-US" smtClean="0"/>
              <a:t>2021/4/28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20B8093-9F89-41B2-A14D-53E4980E78F2}" type="slidenum">
              <a:rPr lang="zh-CN" altLang="en-US" smtClean="0"/>
              <a:t>‹#›</a:t>
            </a:fld>
            <a:endParaRPr lang="zh-CN" altLang="en-US"/>
          </a:p>
        </p:txBody>
      </p:sp>
    </p:spTree>
    <p:extLst>
      <p:ext uri="{BB962C8B-B14F-4D97-AF65-F5344CB8AC3E}">
        <p14:creationId xmlns:p14="http://schemas.microsoft.com/office/powerpoint/2010/main" val="23624760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B812D89E-A88C-4382-BB09-5FB1E2DEC51E}" type="datetimeFigureOut">
              <a:rPr lang="zh-CN" altLang="en-US" smtClean="0"/>
              <a:t>2021/4/28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20B8093-9F89-41B2-A14D-53E4980E78F2}" type="slidenum">
              <a:rPr lang="zh-CN" altLang="en-US" smtClean="0"/>
              <a:t>‹#›</a:t>
            </a:fld>
            <a:endParaRPr lang="zh-CN" altLang="en-US"/>
          </a:p>
        </p:txBody>
      </p:sp>
    </p:spTree>
    <p:extLst>
      <p:ext uri="{BB962C8B-B14F-4D97-AF65-F5344CB8AC3E}">
        <p14:creationId xmlns:p14="http://schemas.microsoft.com/office/powerpoint/2010/main" val="42734881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B812D89E-A88C-4382-BB09-5FB1E2DEC51E}" type="datetimeFigureOut">
              <a:rPr lang="zh-CN" altLang="en-US" smtClean="0"/>
              <a:t>2021/4/28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20B8093-9F89-41B2-A14D-53E4980E78F2}" type="slidenum">
              <a:rPr lang="zh-CN" altLang="en-US" smtClean="0"/>
              <a:t>‹#›</a:t>
            </a:fld>
            <a:endParaRPr lang="zh-CN" altLang="en-US"/>
          </a:p>
        </p:txBody>
      </p:sp>
    </p:spTree>
    <p:extLst>
      <p:ext uri="{BB962C8B-B14F-4D97-AF65-F5344CB8AC3E}">
        <p14:creationId xmlns:p14="http://schemas.microsoft.com/office/powerpoint/2010/main" val="18298607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1" y="2130425"/>
            <a:ext cx="10363200" cy="1470026"/>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1" cy="1752600"/>
          </a:xfrm>
        </p:spPr>
        <p:txBody>
          <a:bodyPr/>
          <a:lstStyle>
            <a:lvl1pPr marL="0" indent="0" algn="ctr">
              <a:buNone/>
              <a:defRPr>
                <a:solidFill>
                  <a:schemeClr val="tx1">
                    <a:tint val="75000"/>
                  </a:schemeClr>
                </a:solidFill>
              </a:defRPr>
            </a:lvl1pPr>
            <a:lvl2pPr marL="609407" indent="0" algn="ctr">
              <a:buNone/>
              <a:defRPr>
                <a:solidFill>
                  <a:schemeClr val="tx1">
                    <a:tint val="75000"/>
                  </a:schemeClr>
                </a:solidFill>
              </a:defRPr>
            </a:lvl2pPr>
            <a:lvl3pPr marL="1218815" indent="0" algn="ctr">
              <a:buNone/>
              <a:defRPr>
                <a:solidFill>
                  <a:schemeClr val="tx1">
                    <a:tint val="75000"/>
                  </a:schemeClr>
                </a:solidFill>
              </a:defRPr>
            </a:lvl3pPr>
            <a:lvl4pPr marL="1828894" indent="0" algn="ctr">
              <a:buNone/>
              <a:defRPr>
                <a:solidFill>
                  <a:schemeClr val="tx1">
                    <a:tint val="75000"/>
                  </a:schemeClr>
                </a:solidFill>
              </a:defRPr>
            </a:lvl4pPr>
            <a:lvl5pPr marL="2438302" indent="0" algn="ctr">
              <a:buNone/>
              <a:defRPr>
                <a:solidFill>
                  <a:schemeClr val="tx1">
                    <a:tint val="75000"/>
                  </a:schemeClr>
                </a:solidFill>
              </a:defRPr>
            </a:lvl5pPr>
            <a:lvl6pPr marL="3047709" indent="0" algn="ctr">
              <a:buNone/>
              <a:defRPr>
                <a:solidFill>
                  <a:schemeClr val="tx1">
                    <a:tint val="75000"/>
                  </a:schemeClr>
                </a:solidFill>
              </a:defRPr>
            </a:lvl6pPr>
            <a:lvl7pPr marL="3657116" indent="0" algn="ctr">
              <a:buNone/>
              <a:defRPr>
                <a:solidFill>
                  <a:schemeClr val="tx1">
                    <a:tint val="75000"/>
                  </a:schemeClr>
                </a:solidFill>
              </a:defRPr>
            </a:lvl7pPr>
            <a:lvl8pPr marL="4266524" indent="0" algn="ctr">
              <a:buNone/>
              <a:defRPr>
                <a:solidFill>
                  <a:schemeClr val="tx1">
                    <a:tint val="75000"/>
                  </a:schemeClr>
                </a:solidFill>
              </a:defRPr>
            </a:lvl8pPr>
            <a:lvl9pPr marL="4876603"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EFB512F2-2E7B-A246-B8CE-D9F7F9025749}" type="datetime1">
              <a:rPr lang="zh-CN" altLang="en-US" smtClean="0"/>
              <a:t>2021/4/28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91EE9DE-39C0-45B1-B406-4DEC767CB4A8}" type="slidenum">
              <a:rPr lang="zh-CN" altLang="en-US" smtClean="0"/>
              <a:t>‹#›</a:t>
            </a:fld>
            <a:endParaRPr lang="zh-CN" altLang="en-US"/>
          </a:p>
        </p:txBody>
      </p:sp>
    </p:spTree>
    <p:extLst>
      <p:ext uri="{BB962C8B-B14F-4D97-AF65-F5344CB8AC3E}">
        <p14:creationId xmlns:p14="http://schemas.microsoft.com/office/powerpoint/2010/main" val="2740160814"/>
      </p:ext>
    </p:extLst>
  </p:cSld>
  <p:clrMapOvr>
    <a:masterClrMapping/>
  </p:clrMapOvr>
  <p:transition spd="med">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lvl1pPr algn="l">
              <a:defRPr sz="3809" b="1"/>
            </a:lvl1pPr>
          </a:lstStyle>
          <a:p>
            <a:r>
              <a:rPr lang="zh-CN" altLang="en-US" dirty="0"/>
              <a:t>单击此处编辑母版标题样式</a:t>
            </a:r>
          </a:p>
        </p:txBody>
      </p:sp>
      <p:sp>
        <p:nvSpPr>
          <p:cNvPr id="3" name="内容占位符 2"/>
          <p:cNvSpPr>
            <a:spLocks noGrp="1"/>
          </p:cNvSpPr>
          <p:nvPr>
            <p:ph idx="1"/>
          </p:nvPr>
        </p:nvSpPr>
        <p:spPr/>
        <p:txBody>
          <a:bodyPr>
            <a:normAutofit/>
          </a:bodyPr>
          <a:lstStyle>
            <a:lvl1pPr>
              <a:lnSpc>
                <a:spcPct val="120000"/>
              </a:lnSpc>
              <a:spcBef>
                <a:spcPts val="846"/>
              </a:spcBef>
              <a:defRPr sz="3386"/>
            </a:lvl1pPr>
            <a:lvl2pPr>
              <a:lnSpc>
                <a:spcPct val="120000"/>
              </a:lnSpc>
              <a:spcBef>
                <a:spcPts val="846"/>
              </a:spcBef>
              <a:defRPr sz="2539"/>
            </a:lvl2pPr>
            <a:lvl3pPr>
              <a:lnSpc>
                <a:spcPct val="120000"/>
              </a:lnSpc>
              <a:spcBef>
                <a:spcPts val="846"/>
              </a:spcBef>
              <a:defRPr sz="2116"/>
            </a:lvl3pPr>
            <a:lvl4pPr>
              <a:lnSpc>
                <a:spcPct val="120000"/>
              </a:lnSpc>
              <a:spcBef>
                <a:spcPts val="846"/>
              </a:spcBef>
              <a:defRPr sz="1905"/>
            </a:lvl4pPr>
            <a:lvl5pPr>
              <a:lnSpc>
                <a:spcPct val="120000"/>
              </a:lnSpc>
              <a:spcBef>
                <a:spcPts val="846"/>
              </a:spcBef>
              <a:defRPr sz="1905"/>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p:txBody>
          <a:bodyPr/>
          <a:lstStyle/>
          <a:p>
            <a:fld id="{44596BF1-D799-FC43-ABD7-CBCD563BD991}" type="datetime1">
              <a:rPr lang="zh-CN" altLang="en-US" smtClean="0"/>
              <a:t>2021/4/28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91EE9DE-39C0-45B1-B406-4DEC767CB4A8}" type="slidenum">
              <a:rPr lang="zh-CN" altLang="en-US" smtClean="0"/>
              <a:t>‹#›</a:t>
            </a:fld>
            <a:endParaRPr lang="zh-CN" altLang="en-US"/>
          </a:p>
        </p:txBody>
      </p:sp>
      <p:pic>
        <p:nvPicPr>
          <p:cNvPr id="7" name="Picture 1510"/>
          <p:cNvPicPr>
            <a:picLocks noChangeArrowheads="1"/>
          </p:cNvPicPr>
          <p:nvPr userDrawn="1"/>
        </p:nvPicPr>
        <p:blipFill>
          <a:blip r:embed="rId2" cstate="screen">
            <a:clrChange>
              <a:clrFrom>
                <a:srgbClr val="000000">
                  <a:alpha val="0"/>
                </a:srgbClr>
              </a:clrFrom>
              <a:clrTo>
                <a:srgbClr val="000000">
                  <a:alpha val="0"/>
                </a:srgbClr>
              </a:clrTo>
            </a:clrChange>
            <a:duotone>
              <a:schemeClr val="accent2">
                <a:shade val="45000"/>
                <a:satMod val="135000"/>
              </a:schemeClr>
              <a:prstClr val="white"/>
            </a:duotone>
          </a:blip>
          <a:srcRect/>
          <a:stretch>
            <a:fillRect/>
          </a:stretch>
        </p:blipFill>
        <p:spPr bwMode="auto">
          <a:xfrm rot="4320000" flipH="1">
            <a:off x="148919" y="3246222"/>
            <a:ext cx="3225713" cy="5154303"/>
          </a:xfrm>
          <a:prstGeom prst="rect">
            <a:avLst/>
          </a:prstGeom>
          <a:noFill/>
          <a:ln w="9525">
            <a:noFill/>
            <a:miter lim="800000"/>
            <a:headEnd/>
            <a:tailEnd/>
          </a:ln>
        </p:spPr>
      </p:pic>
      <p:pic>
        <p:nvPicPr>
          <p:cNvPr id="8" name="Picture 1510"/>
          <p:cNvPicPr>
            <a:picLocks noChangeArrowheads="1"/>
          </p:cNvPicPr>
          <p:nvPr userDrawn="1"/>
        </p:nvPicPr>
        <p:blipFill>
          <a:blip r:embed="rId3" cstate="screen">
            <a:clrChange>
              <a:clrFrom>
                <a:srgbClr val="000000">
                  <a:alpha val="0"/>
                </a:srgbClr>
              </a:clrFrom>
              <a:clrTo>
                <a:srgbClr val="000000">
                  <a:alpha val="0"/>
                </a:srgbClr>
              </a:clrTo>
            </a:clrChange>
            <a:duotone>
              <a:schemeClr val="accent2">
                <a:shade val="45000"/>
                <a:satMod val="135000"/>
              </a:schemeClr>
              <a:prstClr val="white"/>
            </a:duotone>
          </a:blip>
          <a:srcRect/>
          <a:stretch>
            <a:fillRect/>
          </a:stretch>
        </p:blipFill>
        <p:spPr bwMode="auto">
          <a:xfrm rot="16200000" flipH="1">
            <a:off x="8619771" y="-986871"/>
            <a:ext cx="3909161" cy="5425087"/>
          </a:xfrm>
          <a:prstGeom prst="rect">
            <a:avLst/>
          </a:prstGeom>
          <a:noFill/>
          <a:ln w="9525">
            <a:noFill/>
            <a:miter lim="800000"/>
            <a:headEnd/>
            <a:tailEnd/>
          </a:ln>
        </p:spPr>
      </p:pic>
      <p:pic>
        <p:nvPicPr>
          <p:cNvPr id="9" name="图片 8" descr="part素材.png"/>
          <p:cNvPicPr>
            <a:picLocks noChangeAspect="1"/>
          </p:cNvPicPr>
          <p:nvPr userDrawn="1"/>
        </p:nvPicPr>
        <p:blipFill>
          <a:blip r:embed="rId4" cstate="screen"/>
          <a:stretch>
            <a:fillRect/>
          </a:stretch>
        </p:blipFill>
        <p:spPr>
          <a:xfrm>
            <a:off x="0" y="137682"/>
            <a:ext cx="449515" cy="1577239"/>
          </a:xfrm>
          <a:prstGeom prst="rect">
            <a:avLst/>
          </a:prstGeom>
        </p:spPr>
      </p:pic>
    </p:spTree>
    <p:extLst>
      <p:ext uri="{BB962C8B-B14F-4D97-AF65-F5344CB8AC3E}">
        <p14:creationId xmlns:p14="http://schemas.microsoft.com/office/powerpoint/2010/main" val="2148991896"/>
      </p:ext>
    </p:extLst>
  </p:cSld>
  <p:clrMapOvr>
    <a:masterClrMapping/>
  </p:clrMapOvr>
  <p:transition spd="med">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2"/>
            <a:ext cx="10363200" cy="1362074"/>
          </a:xfrm>
        </p:spPr>
        <p:txBody>
          <a:bodyPr anchor="t"/>
          <a:lstStyle>
            <a:lvl1pPr algn="l">
              <a:defRPr sz="5291" b="1" cap="all"/>
            </a:lvl1pPr>
          </a:lstStyle>
          <a:p>
            <a:r>
              <a:rPr lang="zh-CN" altLang="en-US"/>
              <a:t>单击此处编辑母版标题样式</a:t>
            </a:r>
          </a:p>
        </p:txBody>
      </p:sp>
      <p:sp>
        <p:nvSpPr>
          <p:cNvPr id="3" name="文本占位符 2"/>
          <p:cNvSpPr>
            <a:spLocks noGrp="1"/>
          </p:cNvSpPr>
          <p:nvPr>
            <p:ph type="body" idx="1"/>
          </p:nvPr>
        </p:nvSpPr>
        <p:spPr>
          <a:xfrm>
            <a:off x="963084" y="2906714"/>
            <a:ext cx="10363200" cy="1500186"/>
          </a:xfrm>
        </p:spPr>
        <p:txBody>
          <a:bodyPr anchor="b"/>
          <a:lstStyle>
            <a:lvl1pPr marL="0" indent="0">
              <a:buNone/>
              <a:defRPr sz="2645">
                <a:solidFill>
                  <a:schemeClr val="tx1">
                    <a:tint val="75000"/>
                  </a:schemeClr>
                </a:solidFill>
              </a:defRPr>
            </a:lvl1pPr>
            <a:lvl2pPr marL="609407" indent="0">
              <a:buNone/>
              <a:defRPr sz="2434">
                <a:solidFill>
                  <a:schemeClr val="tx1">
                    <a:tint val="75000"/>
                  </a:schemeClr>
                </a:solidFill>
              </a:defRPr>
            </a:lvl2pPr>
            <a:lvl3pPr marL="1218815" indent="0">
              <a:buNone/>
              <a:defRPr sz="2116">
                <a:solidFill>
                  <a:schemeClr val="tx1">
                    <a:tint val="75000"/>
                  </a:schemeClr>
                </a:solidFill>
              </a:defRPr>
            </a:lvl3pPr>
            <a:lvl4pPr marL="1828894" indent="0">
              <a:buNone/>
              <a:defRPr sz="1905">
                <a:solidFill>
                  <a:schemeClr val="tx1">
                    <a:tint val="75000"/>
                  </a:schemeClr>
                </a:solidFill>
              </a:defRPr>
            </a:lvl4pPr>
            <a:lvl5pPr marL="2438302" indent="0">
              <a:buNone/>
              <a:defRPr sz="1905">
                <a:solidFill>
                  <a:schemeClr val="tx1">
                    <a:tint val="75000"/>
                  </a:schemeClr>
                </a:solidFill>
              </a:defRPr>
            </a:lvl5pPr>
            <a:lvl6pPr marL="3047709" indent="0">
              <a:buNone/>
              <a:defRPr sz="1905">
                <a:solidFill>
                  <a:schemeClr val="tx1">
                    <a:tint val="75000"/>
                  </a:schemeClr>
                </a:solidFill>
              </a:defRPr>
            </a:lvl6pPr>
            <a:lvl7pPr marL="3657116" indent="0">
              <a:buNone/>
              <a:defRPr sz="1905">
                <a:solidFill>
                  <a:schemeClr val="tx1">
                    <a:tint val="75000"/>
                  </a:schemeClr>
                </a:solidFill>
              </a:defRPr>
            </a:lvl7pPr>
            <a:lvl8pPr marL="4266524" indent="0">
              <a:buNone/>
              <a:defRPr sz="1905">
                <a:solidFill>
                  <a:schemeClr val="tx1">
                    <a:tint val="75000"/>
                  </a:schemeClr>
                </a:solidFill>
              </a:defRPr>
            </a:lvl8pPr>
            <a:lvl9pPr marL="4876603" indent="0">
              <a:buNone/>
              <a:defRPr sz="1905">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FE5934F2-C26A-2943-9D0A-CC305772CD56}" type="datetime1">
              <a:rPr lang="zh-CN" altLang="en-US" smtClean="0"/>
              <a:t>2021/4/28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91EE9DE-39C0-45B1-B406-4DEC767CB4A8}" type="slidenum">
              <a:rPr lang="zh-CN" altLang="en-US" smtClean="0"/>
              <a:t>‹#›</a:t>
            </a:fld>
            <a:endParaRPr lang="zh-CN" altLang="en-US"/>
          </a:p>
        </p:txBody>
      </p:sp>
    </p:spTree>
    <p:extLst>
      <p:ext uri="{BB962C8B-B14F-4D97-AF65-F5344CB8AC3E}">
        <p14:creationId xmlns:p14="http://schemas.microsoft.com/office/powerpoint/2010/main" val="96864345"/>
      </p:ext>
    </p:extLst>
  </p:cSld>
  <p:clrMapOvr>
    <a:masterClrMapping/>
  </p:clrMapOvr>
  <p:transition spd="med">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09600" y="1200151"/>
            <a:ext cx="5384800" cy="3394074"/>
          </a:xfrm>
        </p:spPr>
        <p:txBody>
          <a:bodyPr/>
          <a:lstStyle>
            <a:lvl1pPr>
              <a:defRPr sz="3703"/>
            </a:lvl1pPr>
            <a:lvl2pPr>
              <a:defRPr sz="3174"/>
            </a:lvl2pPr>
            <a:lvl3pPr>
              <a:defRPr sz="2645"/>
            </a:lvl3pPr>
            <a:lvl4pPr>
              <a:defRPr sz="2434"/>
            </a:lvl4pPr>
            <a:lvl5pPr>
              <a:defRPr sz="2434"/>
            </a:lvl5pPr>
            <a:lvl6pPr>
              <a:defRPr sz="2434"/>
            </a:lvl6pPr>
            <a:lvl7pPr>
              <a:defRPr sz="2434"/>
            </a:lvl7pPr>
            <a:lvl8pPr>
              <a:defRPr sz="2434"/>
            </a:lvl8pPr>
            <a:lvl9pPr>
              <a:defRPr sz="2434"/>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97600" y="1200151"/>
            <a:ext cx="5384800" cy="3394074"/>
          </a:xfrm>
        </p:spPr>
        <p:txBody>
          <a:bodyPr/>
          <a:lstStyle>
            <a:lvl1pPr>
              <a:defRPr sz="3703"/>
            </a:lvl1pPr>
            <a:lvl2pPr>
              <a:defRPr sz="3174"/>
            </a:lvl2pPr>
            <a:lvl3pPr>
              <a:defRPr sz="2645"/>
            </a:lvl3pPr>
            <a:lvl4pPr>
              <a:defRPr sz="2434"/>
            </a:lvl4pPr>
            <a:lvl5pPr>
              <a:defRPr sz="2434"/>
            </a:lvl5pPr>
            <a:lvl6pPr>
              <a:defRPr sz="2434"/>
            </a:lvl6pPr>
            <a:lvl7pPr>
              <a:defRPr sz="2434"/>
            </a:lvl7pPr>
            <a:lvl8pPr>
              <a:defRPr sz="2434"/>
            </a:lvl8pPr>
            <a:lvl9pPr>
              <a:defRPr sz="2434"/>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E443E569-27CC-1E4F-AF21-EEDEBA079775}" type="datetime1">
              <a:rPr lang="zh-CN" altLang="en-US" smtClean="0"/>
              <a:t>2021/4/28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91EE9DE-39C0-45B1-B406-4DEC767CB4A8}" type="slidenum">
              <a:rPr lang="zh-CN" altLang="en-US" smtClean="0"/>
              <a:t>‹#›</a:t>
            </a:fld>
            <a:endParaRPr lang="zh-CN" altLang="en-US"/>
          </a:p>
        </p:txBody>
      </p:sp>
    </p:spTree>
    <p:extLst>
      <p:ext uri="{BB962C8B-B14F-4D97-AF65-F5344CB8AC3E}">
        <p14:creationId xmlns:p14="http://schemas.microsoft.com/office/powerpoint/2010/main" val="3083953043"/>
      </p:ext>
    </p:extLst>
  </p:cSld>
  <p:clrMapOvr>
    <a:masterClrMapping/>
  </p:clrMapOvr>
  <p:transition spd="med">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9"/>
            <a:ext cx="10972801"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1" y="1535113"/>
            <a:ext cx="5386917" cy="639762"/>
          </a:xfrm>
        </p:spPr>
        <p:txBody>
          <a:bodyPr anchor="b"/>
          <a:lstStyle>
            <a:lvl1pPr marL="0" indent="0">
              <a:buNone/>
              <a:defRPr sz="3174" b="1"/>
            </a:lvl1pPr>
            <a:lvl2pPr marL="609407" indent="0">
              <a:buNone/>
              <a:defRPr sz="2645" b="1"/>
            </a:lvl2pPr>
            <a:lvl3pPr marL="1218815" indent="0">
              <a:buNone/>
              <a:defRPr sz="2434" b="1"/>
            </a:lvl3pPr>
            <a:lvl4pPr marL="1828894" indent="0">
              <a:buNone/>
              <a:defRPr sz="2116" b="1"/>
            </a:lvl4pPr>
            <a:lvl5pPr marL="2438302" indent="0">
              <a:buNone/>
              <a:defRPr sz="2116" b="1"/>
            </a:lvl5pPr>
            <a:lvl6pPr marL="3047709" indent="0">
              <a:buNone/>
              <a:defRPr sz="2116" b="1"/>
            </a:lvl6pPr>
            <a:lvl7pPr marL="3657116" indent="0">
              <a:buNone/>
              <a:defRPr sz="2116" b="1"/>
            </a:lvl7pPr>
            <a:lvl8pPr marL="4266524" indent="0">
              <a:buNone/>
              <a:defRPr sz="2116" b="1"/>
            </a:lvl8pPr>
            <a:lvl9pPr marL="4876603" indent="0">
              <a:buNone/>
              <a:defRPr sz="2116" b="1"/>
            </a:lvl9pPr>
          </a:lstStyle>
          <a:p>
            <a:pPr lvl="0"/>
            <a:r>
              <a:rPr lang="zh-CN" altLang="en-US"/>
              <a:t>单击此处编辑母版文本样式</a:t>
            </a:r>
          </a:p>
        </p:txBody>
      </p:sp>
      <p:sp>
        <p:nvSpPr>
          <p:cNvPr id="4" name="内容占位符 3"/>
          <p:cNvSpPr>
            <a:spLocks noGrp="1"/>
          </p:cNvSpPr>
          <p:nvPr>
            <p:ph sz="half" idx="2"/>
          </p:nvPr>
        </p:nvSpPr>
        <p:spPr>
          <a:xfrm>
            <a:off x="609601" y="2174875"/>
            <a:ext cx="5386917" cy="3951288"/>
          </a:xfrm>
        </p:spPr>
        <p:txBody>
          <a:bodyPr/>
          <a:lstStyle>
            <a:lvl1pPr>
              <a:defRPr sz="3174"/>
            </a:lvl1pPr>
            <a:lvl2pPr>
              <a:defRPr sz="2645"/>
            </a:lvl2pPr>
            <a:lvl3pPr>
              <a:defRPr sz="2434"/>
            </a:lvl3pPr>
            <a:lvl4pPr>
              <a:defRPr sz="2116"/>
            </a:lvl4pPr>
            <a:lvl5pPr>
              <a:defRPr sz="2116"/>
            </a:lvl5pPr>
            <a:lvl6pPr>
              <a:defRPr sz="2116"/>
            </a:lvl6pPr>
            <a:lvl7pPr>
              <a:defRPr sz="2116"/>
            </a:lvl7pPr>
            <a:lvl8pPr>
              <a:defRPr sz="2116"/>
            </a:lvl8pPr>
            <a:lvl9pPr>
              <a:defRPr sz="2116"/>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9" y="1535113"/>
            <a:ext cx="5389033" cy="639762"/>
          </a:xfrm>
        </p:spPr>
        <p:txBody>
          <a:bodyPr anchor="b"/>
          <a:lstStyle>
            <a:lvl1pPr marL="0" indent="0">
              <a:buNone/>
              <a:defRPr sz="3174" b="1"/>
            </a:lvl1pPr>
            <a:lvl2pPr marL="609407" indent="0">
              <a:buNone/>
              <a:defRPr sz="2645" b="1"/>
            </a:lvl2pPr>
            <a:lvl3pPr marL="1218815" indent="0">
              <a:buNone/>
              <a:defRPr sz="2434" b="1"/>
            </a:lvl3pPr>
            <a:lvl4pPr marL="1828894" indent="0">
              <a:buNone/>
              <a:defRPr sz="2116" b="1"/>
            </a:lvl4pPr>
            <a:lvl5pPr marL="2438302" indent="0">
              <a:buNone/>
              <a:defRPr sz="2116" b="1"/>
            </a:lvl5pPr>
            <a:lvl6pPr marL="3047709" indent="0">
              <a:buNone/>
              <a:defRPr sz="2116" b="1"/>
            </a:lvl6pPr>
            <a:lvl7pPr marL="3657116" indent="0">
              <a:buNone/>
              <a:defRPr sz="2116" b="1"/>
            </a:lvl7pPr>
            <a:lvl8pPr marL="4266524" indent="0">
              <a:buNone/>
              <a:defRPr sz="2116" b="1"/>
            </a:lvl8pPr>
            <a:lvl9pPr marL="4876603" indent="0">
              <a:buNone/>
              <a:defRPr sz="2116" b="1"/>
            </a:lvl9pPr>
          </a:lstStyle>
          <a:p>
            <a:pPr lvl="0"/>
            <a:r>
              <a:rPr lang="zh-CN" altLang="en-US"/>
              <a:t>单击此处编辑母版文本样式</a:t>
            </a:r>
          </a:p>
        </p:txBody>
      </p:sp>
      <p:sp>
        <p:nvSpPr>
          <p:cNvPr id="6" name="内容占位符 5"/>
          <p:cNvSpPr>
            <a:spLocks noGrp="1"/>
          </p:cNvSpPr>
          <p:nvPr>
            <p:ph sz="quarter" idx="4"/>
          </p:nvPr>
        </p:nvSpPr>
        <p:spPr>
          <a:xfrm>
            <a:off x="6193369" y="2174875"/>
            <a:ext cx="5389033" cy="3951288"/>
          </a:xfrm>
        </p:spPr>
        <p:txBody>
          <a:bodyPr/>
          <a:lstStyle>
            <a:lvl1pPr>
              <a:defRPr sz="3174"/>
            </a:lvl1pPr>
            <a:lvl2pPr>
              <a:defRPr sz="2645"/>
            </a:lvl2pPr>
            <a:lvl3pPr>
              <a:defRPr sz="2434"/>
            </a:lvl3pPr>
            <a:lvl4pPr>
              <a:defRPr sz="2116"/>
            </a:lvl4pPr>
            <a:lvl5pPr>
              <a:defRPr sz="2116"/>
            </a:lvl5pPr>
            <a:lvl6pPr>
              <a:defRPr sz="2116"/>
            </a:lvl6pPr>
            <a:lvl7pPr>
              <a:defRPr sz="2116"/>
            </a:lvl7pPr>
            <a:lvl8pPr>
              <a:defRPr sz="2116"/>
            </a:lvl8pPr>
            <a:lvl9pPr>
              <a:defRPr sz="2116"/>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F599D09E-A9A5-4841-B8A2-3ADA7F7C0D0A}" type="datetime1">
              <a:rPr lang="zh-CN" altLang="en-US" smtClean="0"/>
              <a:t>2021/4/28</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B91EE9DE-39C0-45B1-B406-4DEC767CB4A8}" type="slidenum">
              <a:rPr lang="zh-CN" altLang="en-US" smtClean="0"/>
              <a:t>‹#›</a:t>
            </a:fld>
            <a:endParaRPr lang="zh-CN" altLang="en-US"/>
          </a:p>
        </p:txBody>
      </p:sp>
    </p:spTree>
    <p:extLst>
      <p:ext uri="{BB962C8B-B14F-4D97-AF65-F5344CB8AC3E}">
        <p14:creationId xmlns:p14="http://schemas.microsoft.com/office/powerpoint/2010/main" val="2488531931"/>
      </p:ext>
    </p:extLst>
  </p:cSld>
  <p:clrMapOvr>
    <a:masterClrMapping/>
  </p:clrMapOvr>
  <p:transition spd="med">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F0503EE7-A364-5A4D-BF6C-25826002D81F}" type="datetime1">
              <a:rPr lang="zh-CN" altLang="en-US" smtClean="0"/>
              <a:t>2021/4/28</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B91EE9DE-39C0-45B1-B406-4DEC767CB4A8}" type="slidenum">
              <a:rPr lang="zh-CN" altLang="en-US" smtClean="0"/>
              <a:t>‹#›</a:t>
            </a:fld>
            <a:endParaRPr lang="zh-CN" altLang="en-US"/>
          </a:p>
        </p:txBody>
      </p:sp>
    </p:spTree>
    <p:extLst>
      <p:ext uri="{BB962C8B-B14F-4D97-AF65-F5344CB8AC3E}">
        <p14:creationId xmlns:p14="http://schemas.microsoft.com/office/powerpoint/2010/main" val="3031400048"/>
      </p:ext>
    </p:extLst>
  </p:cSld>
  <p:clrMapOvr>
    <a:masterClrMapping/>
  </p:clrMapOvr>
  <p:transition spd="med">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6DA1E681-5A78-5044-8122-EC745DB8495C}" type="datetime1">
              <a:rPr lang="zh-CN" altLang="en-US" smtClean="0"/>
              <a:t>2021/4/28</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B91EE9DE-39C0-45B1-B406-4DEC767CB4A8}" type="slidenum">
              <a:rPr lang="zh-CN" altLang="en-US" smtClean="0"/>
              <a:t>‹#›</a:t>
            </a:fld>
            <a:endParaRPr lang="zh-CN" altLang="en-US"/>
          </a:p>
        </p:txBody>
      </p:sp>
    </p:spTree>
    <p:extLst>
      <p:ext uri="{BB962C8B-B14F-4D97-AF65-F5344CB8AC3E}">
        <p14:creationId xmlns:p14="http://schemas.microsoft.com/office/powerpoint/2010/main" val="3803175929"/>
      </p:ext>
    </p:extLst>
  </p:cSld>
  <p:clrMapOvr>
    <a:masterClrMapping/>
  </p:clrMapOvr>
  <p:transition spd="med">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3" y="273049"/>
            <a:ext cx="4011084" cy="1162050"/>
          </a:xfrm>
        </p:spPr>
        <p:txBody>
          <a:bodyPr anchor="b"/>
          <a:lstStyle>
            <a:lvl1pPr algn="l">
              <a:defRPr sz="2645" b="1"/>
            </a:lvl1pPr>
          </a:lstStyle>
          <a:p>
            <a:r>
              <a:rPr lang="zh-CN" altLang="en-US"/>
              <a:t>单击此处编辑母版标题样式</a:t>
            </a:r>
          </a:p>
        </p:txBody>
      </p:sp>
      <p:sp>
        <p:nvSpPr>
          <p:cNvPr id="3" name="内容占位符 2"/>
          <p:cNvSpPr>
            <a:spLocks noGrp="1"/>
          </p:cNvSpPr>
          <p:nvPr>
            <p:ph idx="1"/>
          </p:nvPr>
        </p:nvSpPr>
        <p:spPr>
          <a:xfrm>
            <a:off x="4766733" y="273051"/>
            <a:ext cx="6815667" cy="5853113"/>
          </a:xfrm>
        </p:spPr>
        <p:txBody>
          <a:bodyPr/>
          <a:lstStyle>
            <a:lvl1pPr>
              <a:defRPr sz="4232"/>
            </a:lvl1pPr>
            <a:lvl2pPr>
              <a:defRPr sz="3703"/>
            </a:lvl2pPr>
            <a:lvl3pPr>
              <a:defRPr sz="3174"/>
            </a:lvl3pPr>
            <a:lvl4pPr>
              <a:defRPr sz="2645"/>
            </a:lvl4pPr>
            <a:lvl5pPr>
              <a:defRPr sz="2645"/>
            </a:lvl5pPr>
            <a:lvl6pPr>
              <a:defRPr sz="2645"/>
            </a:lvl6pPr>
            <a:lvl7pPr>
              <a:defRPr sz="2645"/>
            </a:lvl7pPr>
            <a:lvl8pPr>
              <a:defRPr sz="2645"/>
            </a:lvl8pPr>
            <a:lvl9pPr>
              <a:defRPr sz="2645"/>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3" y="1435101"/>
            <a:ext cx="4011084" cy="4691063"/>
          </a:xfrm>
        </p:spPr>
        <p:txBody>
          <a:bodyPr/>
          <a:lstStyle>
            <a:lvl1pPr marL="0" indent="0">
              <a:buNone/>
              <a:defRPr sz="1905"/>
            </a:lvl1pPr>
            <a:lvl2pPr marL="609407" indent="0">
              <a:buNone/>
              <a:defRPr sz="1587"/>
            </a:lvl2pPr>
            <a:lvl3pPr marL="1218815" indent="0">
              <a:buNone/>
              <a:defRPr sz="1376"/>
            </a:lvl3pPr>
            <a:lvl4pPr marL="1828894" indent="0">
              <a:buNone/>
              <a:defRPr sz="1164"/>
            </a:lvl4pPr>
            <a:lvl5pPr marL="2438302" indent="0">
              <a:buNone/>
              <a:defRPr sz="1164"/>
            </a:lvl5pPr>
            <a:lvl6pPr marL="3047709" indent="0">
              <a:buNone/>
              <a:defRPr sz="1164"/>
            </a:lvl6pPr>
            <a:lvl7pPr marL="3657116" indent="0">
              <a:buNone/>
              <a:defRPr sz="1164"/>
            </a:lvl7pPr>
            <a:lvl8pPr marL="4266524" indent="0">
              <a:buNone/>
              <a:defRPr sz="1164"/>
            </a:lvl8pPr>
            <a:lvl9pPr marL="4876603" indent="0">
              <a:buNone/>
              <a:defRPr sz="1164"/>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493DA72F-40DC-8947-8F24-46CAD954BCDC}" type="datetime1">
              <a:rPr lang="zh-CN" altLang="en-US" smtClean="0"/>
              <a:t>2021/4/28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91EE9DE-39C0-45B1-B406-4DEC767CB4A8}" type="slidenum">
              <a:rPr lang="zh-CN" altLang="en-US" smtClean="0"/>
              <a:t>‹#›</a:t>
            </a:fld>
            <a:endParaRPr lang="zh-CN" altLang="en-US"/>
          </a:p>
        </p:txBody>
      </p:sp>
    </p:spTree>
    <p:extLst>
      <p:ext uri="{BB962C8B-B14F-4D97-AF65-F5344CB8AC3E}">
        <p14:creationId xmlns:p14="http://schemas.microsoft.com/office/powerpoint/2010/main" val="70254965"/>
      </p:ext>
    </p:extLst>
  </p:cSld>
  <p:clrMapOvr>
    <a:masterClrMapping/>
  </p:clrMapOvr>
  <p:transitio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B812D89E-A88C-4382-BB09-5FB1E2DEC51E}" type="datetimeFigureOut">
              <a:rPr lang="zh-CN" altLang="en-US" smtClean="0"/>
              <a:t>2021/4/28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20B8093-9F89-41B2-A14D-53E4980E78F2}" type="slidenum">
              <a:rPr lang="zh-CN" altLang="en-US" smtClean="0"/>
              <a:t>‹#›</a:t>
            </a:fld>
            <a:endParaRPr lang="zh-CN" altLang="en-US"/>
          </a:p>
        </p:txBody>
      </p:sp>
    </p:spTree>
    <p:extLst>
      <p:ext uri="{BB962C8B-B14F-4D97-AF65-F5344CB8AC3E}">
        <p14:creationId xmlns:p14="http://schemas.microsoft.com/office/powerpoint/2010/main" val="260530298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9"/>
          </a:xfrm>
        </p:spPr>
        <p:txBody>
          <a:bodyPr anchor="b"/>
          <a:lstStyle>
            <a:lvl1pPr algn="l">
              <a:defRPr sz="2645" b="1"/>
            </a:lvl1pPr>
          </a:lstStyle>
          <a:p>
            <a:r>
              <a:rPr lang="zh-CN" altLang="en-US"/>
              <a:t>单击此处编辑母版标题样式</a:t>
            </a:r>
          </a:p>
        </p:txBody>
      </p:sp>
      <p:sp>
        <p:nvSpPr>
          <p:cNvPr id="3" name="图片占位符 2"/>
          <p:cNvSpPr>
            <a:spLocks noGrp="1"/>
          </p:cNvSpPr>
          <p:nvPr>
            <p:ph type="pic" idx="1"/>
          </p:nvPr>
        </p:nvSpPr>
        <p:spPr>
          <a:xfrm>
            <a:off x="2389717" y="612775"/>
            <a:ext cx="7315200" cy="4114800"/>
          </a:xfrm>
        </p:spPr>
        <p:txBody>
          <a:bodyPr/>
          <a:lstStyle>
            <a:lvl1pPr marL="0" indent="0">
              <a:buNone/>
              <a:defRPr sz="4232"/>
            </a:lvl1pPr>
            <a:lvl2pPr marL="609407" indent="0">
              <a:buNone/>
              <a:defRPr sz="3703"/>
            </a:lvl2pPr>
            <a:lvl3pPr marL="1218815" indent="0">
              <a:buNone/>
              <a:defRPr sz="3174"/>
            </a:lvl3pPr>
            <a:lvl4pPr marL="1828894" indent="0">
              <a:buNone/>
              <a:defRPr sz="2645"/>
            </a:lvl4pPr>
            <a:lvl5pPr marL="2438302" indent="0">
              <a:buNone/>
              <a:defRPr sz="2645"/>
            </a:lvl5pPr>
            <a:lvl6pPr marL="3047709" indent="0">
              <a:buNone/>
              <a:defRPr sz="2645"/>
            </a:lvl6pPr>
            <a:lvl7pPr marL="3657116" indent="0">
              <a:buNone/>
              <a:defRPr sz="2645"/>
            </a:lvl7pPr>
            <a:lvl8pPr marL="4266524" indent="0">
              <a:buNone/>
              <a:defRPr sz="2645"/>
            </a:lvl8pPr>
            <a:lvl9pPr marL="4876603" indent="0">
              <a:buNone/>
              <a:defRPr sz="2645"/>
            </a:lvl9pPr>
          </a:lstStyle>
          <a:p>
            <a:endParaRPr lang="zh-CN" altLang="en-US"/>
          </a:p>
        </p:txBody>
      </p:sp>
      <p:sp>
        <p:nvSpPr>
          <p:cNvPr id="4" name="文本占位符 3"/>
          <p:cNvSpPr>
            <a:spLocks noGrp="1"/>
          </p:cNvSpPr>
          <p:nvPr>
            <p:ph type="body" sz="half" idx="2"/>
          </p:nvPr>
        </p:nvSpPr>
        <p:spPr>
          <a:xfrm>
            <a:off x="2389717" y="5367338"/>
            <a:ext cx="7315200" cy="804863"/>
          </a:xfrm>
        </p:spPr>
        <p:txBody>
          <a:bodyPr/>
          <a:lstStyle>
            <a:lvl1pPr marL="0" indent="0">
              <a:buNone/>
              <a:defRPr sz="1905"/>
            </a:lvl1pPr>
            <a:lvl2pPr marL="609407" indent="0">
              <a:buNone/>
              <a:defRPr sz="1587"/>
            </a:lvl2pPr>
            <a:lvl3pPr marL="1218815" indent="0">
              <a:buNone/>
              <a:defRPr sz="1376"/>
            </a:lvl3pPr>
            <a:lvl4pPr marL="1828894" indent="0">
              <a:buNone/>
              <a:defRPr sz="1164"/>
            </a:lvl4pPr>
            <a:lvl5pPr marL="2438302" indent="0">
              <a:buNone/>
              <a:defRPr sz="1164"/>
            </a:lvl5pPr>
            <a:lvl6pPr marL="3047709" indent="0">
              <a:buNone/>
              <a:defRPr sz="1164"/>
            </a:lvl6pPr>
            <a:lvl7pPr marL="3657116" indent="0">
              <a:buNone/>
              <a:defRPr sz="1164"/>
            </a:lvl7pPr>
            <a:lvl8pPr marL="4266524" indent="0">
              <a:buNone/>
              <a:defRPr sz="1164"/>
            </a:lvl8pPr>
            <a:lvl9pPr marL="4876603" indent="0">
              <a:buNone/>
              <a:defRPr sz="1164"/>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0AD63244-22EE-D048-A1F1-C8A1ADF31D75}" type="datetime1">
              <a:rPr lang="zh-CN" altLang="en-US" smtClean="0"/>
              <a:t>2021/4/28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91EE9DE-39C0-45B1-B406-4DEC767CB4A8}" type="slidenum">
              <a:rPr lang="zh-CN" altLang="en-US" smtClean="0"/>
              <a:t>‹#›</a:t>
            </a:fld>
            <a:endParaRPr lang="zh-CN" altLang="en-US"/>
          </a:p>
        </p:txBody>
      </p:sp>
    </p:spTree>
    <p:extLst>
      <p:ext uri="{BB962C8B-B14F-4D97-AF65-F5344CB8AC3E}">
        <p14:creationId xmlns:p14="http://schemas.microsoft.com/office/powerpoint/2010/main" val="1241168116"/>
      </p:ext>
    </p:extLst>
  </p:cSld>
  <p:clrMapOvr>
    <a:masterClrMapping/>
  </p:clrMapOvr>
  <p:transition spd="med">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39AA8475-B503-4342-9415-289607CB3F58}" type="datetime1">
              <a:rPr lang="zh-CN" altLang="en-US" smtClean="0"/>
              <a:t>2021/4/28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91EE9DE-39C0-45B1-B406-4DEC767CB4A8}" type="slidenum">
              <a:rPr lang="zh-CN" altLang="en-US" smtClean="0"/>
              <a:t>‹#›</a:t>
            </a:fld>
            <a:endParaRPr lang="zh-CN" altLang="en-US"/>
          </a:p>
        </p:txBody>
      </p:sp>
    </p:spTree>
    <p:extLst>
      <p:ext uri="{BB962C8B-B14F-4D97-AF65-F5344CB8AC3E}">
        <p14:creationId xmlns:p14="http://schemas.microsoft.com/office/powerpoint/2010/main" val="1102525109"/>
      </p:ext>
    </p:extLst>
  </p:cSld>
  <p:clrMapOvr>
    <a:masterClrMapping/>
  </p:clrMapOvr>
  <p:transition spd="med">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06375"/>
            <a:ext cx="2743200" cy="4387851"/>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06375"/>
            <a:ext cx="8026400" cy="4387851"/>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A9BB60AD-9168-814E-A462-BB2A83C220D4}" type="datetime1">
              <a:rPr lang="zh-CN" altLang="en-US" smtClean="0"/>
              <a:t>2021/4/28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91EE9DE-39C0-45B1-B406-4DEC767CB4A8}" type="slidenum">
              <a:rPr lang="zh-CN" altLang="en-US" smtClean="0"/>
              <a:t>‹#›</a:t>
            </a:fld>
            <a:endParaRPr lang="zh-CN" altLang="en-US"/>
          </a:p>
        </p:txBody>
      </p:sp>
    </p:spTree>
    <p:extLst>
      <p:ext uri="{BB962C8B-B14F-4D97-AF65-F5344CB8AC3E}">
        <p14:creationId xmlns:p14="http://schemas.microsoft.com/office/powerpoint/2010/main" val="2852188899"/>
      </p:ext>
    </p:extLst>
  </p:cSld>
  <p:clrMapOvr>
    <a:masterClrMapping/>
  </p:clrMapOvr>
  <p:transition spd="med">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1_章节标题">
    <p:spTree>
      <p:nvGrpSpPr>
        <p:cNvPr id="1" name=""/>
        <p:cNvGrpSpPr/>
        <p:nvPr/>
      </p:nvGrpSpPr>
      <p:grpSpPr>
        <a:xfrm>
          <a:off x="0" y="0"/>
          <a:ext cx="0" cy="0"/>
          <a:chOff x="0" y="0"/>
          <a:chExt cx="0" cy="0"/>
        </a:xfrm>
      </p:grpSpPr>
      <p:sp>
        <p:nvSpPr>
          <p:cNvPr id="8" name="矩形 7"/>
          <p:cNvSpPr/>
          <p:nvPr userDrawn="1"/>
        </p:nvSpPr>
        <p:spPr>
          <a:xfrm>
            <a:off x="1" y="6570001"/>
            <a:ext cx="12192000" cy="288000"/>
          </a:xfrm>
          <a:prstGeom prst="rect">
            <a:avLst/>
          </a:prstGeom>
          <a:solidFill>
            <a:srgbClr val="8D0125"/>
          </a:solidFill>
          <a:ln>
            <a:solidFill>
              <a:srgbClr val="8D01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01"/>
          </a:p>
        </p:txBody>
      </p:sp>
      <p:sp>
        <p:nvSpPr>
          <p:cNvPr id="60" name="任意多边形: 形状 59"/>
          <p:cNvSpPr/>
          <p:nvPr userDrawn="1"/>
        </p:nvSpPr>
        <p:spPr>
          <a:xfrm flipH="1">
            <a:off x="1" y="-14288"/>
            <a:ext cx="12192000" cy="723900"/>
          </a:xfrm>
          <a:custGeom>
            <a:avLst/>
            <a:gdLst>
              <a:gd name="connsiteX0" fmla="*/ 12192000 w 12192000"/>
              <a:gd name="connsiteY0" fmla="*/ 0 h 723900"/>
              <a:gd name="connsiteX1" fmla="*/ 2755900 w 12192000"/>
              <a:gd name="connsiteY1" fmla="*/ 0 h 723900"/>
              <a:gd name="connsiteX2" fmla="*/ 4 w 12192000"/>
              <a:gd name="connsiteY2" fmla="*/ 0 h 723900"/>
              <a:gd name="connsiteX3" fmla="*/ 0 w 12192000"/>
              <a:gd name="connsiteY3" fmla="*/ 0 h 723900"/>
              <a:gd name="connsiteX4" fmla="*/ 0 w 12192000"/>
              <a:gd name="connsiteY4" fmla="*/ 723900 h 723900"/>
              <a:gd name="connsiteX5" fmla="*/ 1987354 w 12192000"/>
              <a:gd name="connsiteY5" fmla="*/ 723900 h 723900"/>
              <a:gd name="connsiteX6" fmla="*/ 2038350 w 12192000"/>
              <a:gd name="connsiteY6" fmla="*/ 717550 h 723900"/>
              <a:gd name="connsiteX7" fmla="*/ 2753650 w 12192000"/>
              <a:gd name="connsiteY7" fmla="*/ 288000 h 723900"/>
              <a:gd name="connsiteX8" fmla="*/ 12192000 w 12192000"/>
              <a:gd name="connsiteY8" fmla="*/ 288000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723900">
                <a:moveTo>
                  <a:pt x="12192000" y="0"/>
                </a:moveTo>
                <a:lnTo>
                  <a:pt x="2755900" y="0"/>
                </a:lnTo>
                <a:lnTo>
                  <a:pt x="4" y="0"/>
                </a:lnTo>
                <a:lnTo>
                  <a:pt x="0" y="0"/>
                </a:lnTo>
                <a:lnTo>
                  <a:pt x="0" y="723900"/>
                </a:lnTo>
                <a:lnTo>
                  <a:pt x="1987354" y="723900"/>
                </a:lnTo>
                <a:lnTo>
                  <a:pt x="2038350" y="717550"/>
                </a:lnTo>
                <a:cubicBezTo>
                  <a:pt x="2497291" y="642783"/>
                  <a:pt x="2432975" y="321492"/>
                  <a:pt x="2753650" y="288000"/>
                </a:cubicBezTo>
                <a:cubicBezTo>
                  <a:pt x="3074325" y="254508"/>
                  <a:pt x="9045883" y="288000"/>
                  <a:pt x="12192000" y="288000"/>
                </a:cubicBezTo>
                <a:close/>
              </a:path>
            </a:pathLst>
          </a:custGeom>
          <a:solidFill>
            <a:srgbClr val="8D0125"/>
          </a:solidFill>
          <a:ln>
            <a:solidFill>
              <a:srgbClr val="8D012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301"/>
          </a:p>
        </p:txBody>
      </p:sp>
      <p:pic>
        <p:nvPicPr>
          <p:cNvPr id="9" name="图片 8"/>
          <p:cNvPicPr>
            <a:picLocks noChangeAspect="1"/>
          </p:cNvPicPr>
          <p:nvPr userDrawn="1"/>
        </p:nvPicPr>
        <p:blipFill>
          <a:blip r:embed="rId2">
            <a:clrChange>
              <a:clrFrom>
                <a:srgbClr val="AE0C2A"/>
              </a:clrFrom>
              <a:clrTo>
                <a:srgbClr val="AE0C2A">
                  <a:alpha val="0"/>
                </a:srgbClr>
              </a:clrTo>
            </a:clrChange>
          </a:blip>
          <a:stretch>
            <a:fillRect/>
          </a:stretch>
        </p:blipFill>
        <p:spPr>
          <a:xfrm>
            <a:off x="9901320" y="108065"/>
            <a:ext cx="2076450" cy="457200"/>
          </a:xfrm>
          <a:prstGeom prst="rect">
            <a:avLst/>
          </a:prstGeom>
        </p:spPr>
      </p:pic>
    </p:spTree>
    <p:extLst>
      <p:ext uri="{BB962C8B-B14F-4D97-AF65-F5344CB8AC3E}">
        <p14:creationId xmlns:p14="http://schemas.microsoft.com/office/powerpoint/2010/main" val="3314581251"/>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1" y="2130425"/>
            <a:ext cx="10363200" cy="1470026"/>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1" cy="1752600"/>
          </a:xfrm>
        </p:spPr>
        <p:txBody>
          <a:bodyPr/>
          <a:lstStyle>
            <a:lvl1pPr marL="0" indent="0" algn="ctr">
              <a:buNone/>
              <a:defRPr>
                <a:solidFill>
                  <a:schemeClr val="tx1">
                    <a:tint val="75000"/>
                  </a:schemeClr>
                </a:solidFill>
              </a:defRPr>
            </a:lvl1pPr>
            <a:lvl2pPr marL="609407" indent="0" algn="ctr">
              <a:buNone/>
              <a:defRPr>
                <a:solidFill>
                  <a:schemeClr val="tx1">
                    <a:tint val="75000"/>
                  </a:schemeClr>
                </a:solidFill>
              </a:defRPr>
            </a:lvl2pPr>
            <a:lvl3pPr marL="1218815" indent="0" algn="ctr">
              <a:buNone/>
              <a:defRPr>
                <a:solidFill>
                  <a:schemeClr val="tx1">
                    <a:tint val="75000"/>
                  </a:schemeClr>
                </a:solidFill>
              </a:defRPr>
            </a:lvl3pPr>
            <a:lvl4pPr marL="1828894" indent="0" algn="ctr">
              <a:buNone/>
              <a:defRPr>
                <a:solidFill>
                  <a:schemeClr val="tx1">
                    <a:tint val="75000"/>
                  </a:schemeClr>
                </a:solidFill>
              </a:defRPr>
            </a:lvl4pPr>
            <a:lvl5pPr marL="2438302" indent="0" algn="ctr">
              <a:buNone/>
              <a:defRPr>
                <a:solidFill>
                  <a:schemeClr val="tx1">
                    <a:tint val="75000"/>
                  </a:schemeClr>
                </a:solidFill>
              </a:defRPr>
            </a:lvl5pPr>
            <a:lvl6pPr marL="3047709" indent="0" algn="ctr">
              <a:buNone/>
              <a:defRPr>
                <a:solidFill>
                  <a:schemeClr val="tx1">
                    <a:tint val="75000"/>
                  </a:schemeClr>
                </a:solidFill>
              </a:defRPr>
            </a:lvl6pPr>
            <a:lvl7pPr marL="3657116" indent="0" algn="ctr">
              <a:buNone/>
              <a:defRPr>
                <a:solidFill>
                  <a:schemeClr val="tx1">
                    <a:tint val="75000"/>
                  </a:schemeClr>
                </a:solidFill>
              </a:defRPr>
            </a:lvl7pPr>
            <a:lvl8pPr marL="4266524" indent="0" algn="ctr">
              <a:buNone/>
              <a:defRPr>
                <a:solidFill>
                  <a:schemeClr val="tx1">
                    <a:tint val="75000"/>
                  </a:schemeClr>
                </a:solidFill>
              </a:defRPr>
            </a:lvl8pPr>
            <a:lvl9pPr marL="4876603"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EFB512F2-2E7B-A246-B8CE-D9F7F9025749}" type="datetime1">
              <a:rPr lang="zh-CN" altLang="en-US" smtClean="0"/>
              <a:t>2021/4/28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91EE9DE-39C0-45B1-B406-4DEC767CB4A8}" type="slidenum">
              <a:rPr lang="zh-CN" altLang="en-US" smtClean="0"/>
              <a:t>‹#›</a:t>
            </a:fld>
            <a:endParaRPr lang="zh-CN" altLang="en-US"/>
          </a:p>
        </p:txBody>
      </p:sp>
    </p:spTree>
    <p:extLst>
      <p:ext uri="{BB962C8B-B14F-4D97-AF65-F5344CB8AC3E}">
        <p14:creationId xmlns:p14="http://schemas.microsoft.com/office/powerpoint/2010/main" val="156365349"/>
      </p:ext>
    </p:extLst>
  </p:cSld>
  <p:clrMapOvr>
    <a:masterClrMapping/>
  </p:clrMapOvr>
  <p:transition spd="med">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lvl1pPr algn="l">
              <a:defRPr sz="3809" b="1"/>
            </a:lvl1pPr>
          </a:lstStyle>
          <a:p>
            <a:r>
              <a:rPr lang="zh-CN" altLang="en-US" dirty="0"/>
              <a:t>单击此处编辑母版标题样式</a:t>
            </a:r>
          </a:p>
        </p:txBody>
      </p:sp>
      <p:sp>
        <p:nvSpPr>
          <p:cNvPr id="3" name="内容占位符 2"/>
          <p:cNvSpPr>
            <a:spLocks noGrp="1"/>
          </p:cNvSpPr>
          <p:nvPr>
            <p:ph idx="1"/>
          </p:nvPr>
        </p:nvSpPr>
        <p:spPr/>
        <p:txBody>
          <a:bodyPr>
            <a:normAutofit/>
          </a:bodyPr>
          <a:lstStyle>
            <a:lvl1pPr>
              <a:lnSpc>
                <a:spcPct val="120000"/>
              </a:lnSpc>
              <a:spcBef>
                <a:spcPts val="846"/>
              </a:spcBef>
              <a:defRPr sz="3386"/>
            </a:lvl1pPr>
            <a:lvl2pPr>
              <a:lnSpc>
                <a:spcPct val="120000"/>
              </a:lnSpc>
              <a:spcBef>
                <a:spcPts val="846"/>
              </a:spcBef>
              <a:defRPr sz="2539"/>
            </a:lvl2pPr>
            <a:lvl3pPr>
              <a:lnSpc>
                <a:spcPct val="120000"/>
              </a:lnSpc>
              <a:spcBef>
                <a:spcPts val="846"/>
              </a:spcBef>
              <a:defRPr sz="2116"/>
            </a:lvl3pPr>
            <a:lvl4pPr>
              <a:lnSpc>
                <a:spcPct val="120000"/>
              </a:lnSpc>
              <a:spcBef>
                <a:spcPts val="846"/>
              </a:spcBef>
              <a:defRPr sz="1905"/>
            </a:lvl4pPr>
            <a:lvl5pPr>
              <a:lnSpc>
                <a:spcPct val="120000"/>
              </a:lnSpc>
              <a:spcBef>
                <a:spcPts val="846"/>
              </a:spcBef>
              <a:defRPr sz="1905"/>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p:txBody>
          <a:bodyPr/>
          <a:lstStyle/>
          <a:p>
            <a:fld id="{44596BF1-D799-FC43-ABD7-CBCD563BD991}" type="datetime1">
              <a:rPr lang="zh-CN" altLang="en-US" smtClean="0"/>
              <a:t>2021/4/28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91EE9DE-39C0-45B1-B406-4DEC767CB4A8}" type="slidenum">
              <a:rPr lang="zh-CN" altLang="en-US" smtClean="0"/>
              <a:t>‹#›</a:t>
            </a:fld>
            <a:endParaRPr lang="zh-CN" altLang="en-US"/>
          </a:p>
        </p:txBody>
      </p:sp>
      <p:pic>
        <p:nvPicPr>
          <p:cNvPr id="7" name="Picture 1510"/>
          <p:cNvPicPr>
            <a:picLocks noChangeArrowheads="1"/>
          </p:cNvPicPr>
          <p:nvPr userDrawn="1"/>
        </p:nvPicPr>
        <p:blipFill>
          <a:blip r:embed="rId2" cstate="screen">
            <a:clrChange>
              <a:clrFrom>
                <a:srgbClr val="000000">
                  <a:alpha val="0"/>
                </a:srgbClr>
              </a:clrFrom>
              <a:clrTo>
                <a:srgbClr val="000000">
                  <a:alpha val="0"/>
                </a:srgbClr>
              </a:clrTo>
            </a:clrChange>
            <a:duotone>
              <a:schemeClr val="accent2">
                <a:shade val="45000"/>
                <a:satMod val="135000"/>
              </a:schemeClr>
              <a:prstClr val="white"/>
            </a:duotone>
          </a:blip>
          <a:srcRect/>
          <a:stretch>
            <a:fillRect/>
          </a:stretch>
        </p:blipFill>
        <p:spPr bwMode="auto">
          <a:xfrm rot="4320000" flipH="1">
            <a:off x="148919" y="3246222"/>
            <a:ext cx="3225713" cy="5154303"/>
          </a:xfrm>
          <a:prstGeom prst="rect">
            <a:avLst/>
          </a:prstGeom>
          <a:noFill/>
          <a:ln w="9525">
            <a:noFill/>
            <a:miter lim="800000"/>
            <a:headEnd/>
            <a:tailEnd/>
          </a:ln>
        </p:spPr>
      </p:pic>
      <p:pic>
        <p:nvPicPr>
          <p:cNvPr id="8" name="Picture 1510"/>
          <p:cNvPicPr>
            <a:picLocks noChangeArrowheads="1"/>
          </p:cNvPicPr>
          <p:nvPr userDrawn="1"/>
        </p:nvPicPr>
        <p:blipFill>
          <a:blip r:embed="rId3" cstate="screen">
            <a:clrChange>
              <a:clrFrom>
                <a:srgbClr val="000000">
                  <a:alpha val="0"/>
                </a:srgbClr>
              </a:clrFrom>
              <a:clrTo>
                <a:srgbClr val="000000">
                  <a:alpha val="0"/>
                </a:srgbClr>
              </a:clrTo>
            </a:clrChange>
            <a:duotone>
              <a:schemeClr val="accent2">
                <a:shade val="45000"/>
                <a:satMod val="135000"/>
              </a:schemeClr>
              <a:prstClr val="white"/>
            </a:duotone>
          </a:blip>
          <a:srcRect/>
          <a:stretch>
            <a:fillRect/>
          </a:stretch>
        </p:blipFill>
        <p:spPr bwMode="auto">
          <a:xfrm rot="16200000" flipH="1">
            <a:off x="8619771" y="-986871"/>
            <a:ext cx="3909161" cy="5425087"/>
          </a:xfrm>
          <a:prstGeom prst="rect">
            <a:avLst/>
          </a:prstGeom>
          <a:noFill/>
          <a:ln w="9525">
            <a:noFill/>
            <a:miter lim="800000"/>
            <a:headEnd/>
            <a:tailEnd/>
          </a:ln>
        </p:spPr>
      </p:pic>
    </p:spTree>
    <p:extLst>
      <p:ext uri="{BB962C8B-B14F-4D97-AF65-F5344CB8AC3E}">
        <p14:creationId xmlns:p14="http://schemas.microsoft.com/office/powerpoint/2010/main" val="934409422"/>
      </p:ext>
    </p:extLst>
  </p:cSld>
  <p:clrMapOvr>
    <a:masterClrMapping/>
  </p:clrMapOvr>
  <p:transition spd="med">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2"/>
            <a:ext cx="10363200" cy="1362074"/>
          </a:xfrm>
        </p:spPr>
        <p:txBody>
          <a:bodyPr anchor="t"/>
          <a:lstStyle>
            <a:lvl1pPr algn="l">
              <a:defRPr sz="5291" b="1" cap="all"/>
            </a:lvl1pPr>
          </a:lstStyle>
          <a:p>
            <a:r>
              <a:rPr lang="zh-CN" altLang="en-US"/>
              <a:t>单击此处编辑母版标题样式</a:t>
            </a:r>
          </a:p>
        </p:txBody>
      </p:sp>
      <p:sp>
        <p:nvSpPr>
          <p:cNvPr id="3" name="文本占位符 2"/>
          <p:cNvSpPr>
            <a:spLocks noGrp="1"/>
          </p:cNvSpPr>
          <p:nvPr>
            <p:ph type="body" idx="1"/>
          </p:nvPr>
        </p:nvSpPr>
        <p:spPr>
          <a:xfrm>
            <a:off x="963084" y="2906714"/>
            <a:ext cx="10363200" cy="1500186"/>
          </a:xfrm>
        </p:spPr>
        <p:txBody>
          <a:bodyPr anchor="b"/>
          <a:lstStyle>
            <a:lvl1pPr marL="0" indent="0">
              <a:buNone/>
              <a:defRPr sz="2645">
                <a:solidFill>
                  <a:schemeClr val="tx1">
                    <a:tint val="75000"/>
                  </a:schemeClr>
                </a:solidFill>
              </a:defRPr>
            </a:lvl1pPr>
            <a:lvl2pPr marL="609407" indent="0">
              <a:buNone/>
              <a:defRPr sz="2434">
                <a:solidFill>
                  <a:schemeClr val="tx1">
                    <a:tint val="75000"/>
                  </a:schemeClr>
                </a:solidFill>
              </a:defRPr>
            </a:lvl2pPr>
            <a:lvl3pPr marL="1218815" indent="0">
              <a:buNone/>
              <a:defRPr sz="2116">
                <a:solidFill>
                  <a:schemeClr val="tx1">
                    <a:tint val="75000"/>
                  </a:schemeClr>
                </a:solidFill>
              </a:defRPr>
            </a:lvl3pPr>
            <a:lvl4pPr marL="1828894" indent="0">
              <a:buNone/>
              <a:defRPr sz="1905">
                <a:solidFill>
                  <a:schemeClr val="tx1">
                    <a:tint val="75000"/>
                  </a:schemeClr>
                </a:solidFill>
              </a:defRPr>
            </a:lvl4pPr>
            <a:lvl5pPr marL="2438302" indent="0">
              <a:buNone/>
              <a:defRPr sz="1905">
                <a:solidFill>
                  <a:schemeClr val="tx1">
                    <a:tint val="75000"/>
                  </a:schemeClr>
                </a:solidFill>
              </a:defRPr>
            </a:lvl5pPr>
            <a:lvl6pPr marL="3047709" indent="0">
              <a:buNone/>
              <a:defRPr sz="1905">
                <a:solidFill>
                  <a:schemeClr val="tx1">
                    <a:tint val="75000"/>
                  </a:schemeClr>
                </a:solidFill>
              </a:defRPr>
            </a:lvl6pPr>
            <a:lvl7pPr marL="3657116" indent="0">
              <a:buNone/>
              <a:defRPr sz="1905">
                <a:solidFill>
                  <a:schemeClr val="tx1">
                    <a:tint val="75000"/>
                  </a:schemeClr>
                </a:solidFill>
              </a:defRPr>
            </a:lvl7pPr>
            <a:lvl8pPr marL="4266524" indent="0">
              <a:buNone/>
              <a:defRPr sz="1905">
                <a:solidFill>
                  <a:schemeClr val="tx1">
                    <a:tint val="75000"/>
                  </a:schemeClr>
                </a:solidFill>
              </a:defRPr>
            </a:lvl8pPr>
            <a:lvl9pPr marL="4876603" indent="0">
              <a:buNone/>
              <a:defRPr sz="1905">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FE5934F2-C26A-2943-9D0A-CC305772CD56}" type="datetime1">
              <a:rPr lang="zh-CN" altLang="en-US" smtClean="0"/>
              <a:t>2021/4/28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91EE9DE-39C0-45B1-B406-4DEC767CB4A8}" type="slidenum">
              <a:rPr lang="zh-CN" altLang="en-US" smtClean="0"/>
              <a:t>‹#›</a:t>
            </a:fld>
            <a:endParaRPr lang="zh-CN" altLang="en-US"/>
          </a:p>
        </p:txBody>
      </p:sp>
    </p:spTree>
    <p:extLst>
      <p:ext uri="{BB962C8B-B14F-4D97-AF65-F5344CB8AC3E}">
        <p14:creationId xmlns:p14="http://schemas.microsoft.com/office/powerpoint/2010/main" val="530541413"/>
      </p:ext>
    </p:extLst>
  </p:cSld>
  <p:clrMapOvr>
    <a:masterClrMapping/>
  </p:clrMapOvr>
  <p:transition spd="med">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09600" y="1200151"/>
            <a:ext cx="5384800" cy="3394074"/>
          </a:xfrm>
        </p:spPr>
        <p:txBody>
          <a:bodyPr/>
          <a:lstStyle>
            <a:lvl1pPr>
              <a:defRPr sz="3703"/>
            </a:lvl1pPr>
            <a:lvl2pPr>
              <a:defRPr sz="3174"/>
            </a:lvl2pPr>
            <a:lvl3pPr>
              <a:defRPr sz="2645"/>
            </a:lvl3pPr>
            <a:lvl4pPr>
              <a:defRPr sz="2434"/>
            </a:lvl4pPr>
            <a:lvl5pPr>
              <a:defRPr sz="2434"/>
            </a:lvl5pPr>
            <a:lvl6pPr>
              <a:defRPr sz="2434"/>
            </a:lvl6pPr>
            <a:lvl7pPr>
              <a:defRPr sz="2434"/>
            </a:lvl7pPr>
            <a:lvl8pPr>
              <a:defRPr sz="2434"/>
            </a:lvl8pPr>
            <a:lvl9pPr>
              <a:defRPr sz="2434"/>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97600" y="1200151"/>
            <a:ext cx="5384800" cy="3394074"/>
          </a:xfrm>
        </p:spPr>
        <p:txBody>
          <a:bodyPr/>
          <a:lstStyle>
            <a:lvl1pPr>
              <a:defRPr sz="3703"/>
            </a:lvl1pPr>
            <a:lvl2pPr>
              <a:defRPr sz="3174"/>
            </a:lvl2pPr>
            <a:lvl3pPr>
              <a:defRPr sz="2645"/>
            </a:lvl3pPr>
            <a:lvl4pPr>
              <a:defRPr sz="2434"/>
            </a:lvl4pPr>
            <a:lvl5pPr>
              <a:defRPr sz="2434"/>
            </a:lvl5pPr>
            <a:lvl6pPr>
              <a:defRPr sz="2434"/>
            </a:lvl6pPr>
            <a:lvl7pPr>
              <a:defRPr sz="2434"/>
            </a:lvl7pPr>
            <a:lvl8pPr>
              <a:defRPr sz="2434"/>
            </a:lvl8pPr>
            <a:lvl9pPr>
              <a:defRPr sz="2434"/>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E443E569-27CC-1E4F-AF21-EEDEBA079775}" type="datetime1">
              <a:rPr lang="zh-CN" altLang="en-US" smtClean="0"/>
              <a:t>2021/4/28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91EE9DE-39C0-45B1-B406-4DEC767CB4A8}" type="slidenum">
              <a:rPr lang="zh-CN" altLang="en-US" smtClean="0"/>
              <a:t>‹#›</a:t>
            </a:fld>
            <a:endParaRPr lang="zh-CN" altLang="en-US"/>
          </a:p>
        </p:txBody>
      </p:sp>
    </p:spTree>
    <p:extLst>
      <p:ext uri="{BB962C8B-B14F-4D97-AF65-F5344CB8AC3E}">
        <p14:creationId xmlns:p14="http://schemas.microsoft.com/office/powerpoint/2010/main" val="1530889205"/>
      </p:ext>
    </p:extLst>
  </p:cSld>
  <p:clrMapOvr>
    <a:masterClrMapping/>
  </p:clrMapOvr>
  <p:transition spd="med">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9"/>
            <a:ext cx="10972801"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1" y="1535113"/>
            <a:ext cx="5386917" cy="639762"/>
          </a:xfrm>
        </p:spPr>
        <p:txBody>
          <a:bodyPr anchor="b"/>
          <a:lstStyle>
            <a:lvl1pPr marL="0" indent="0">
              <a:buNone/>
              <a:defRPr sz="3174" b="1"/>
            </a:lvl1pPr>
            <a:lvl2pPr marL="609407" indent="0">
              <a:buNone/>
              <a:defRPr sz="2645" b="1"/>
            </a:lvl2pPr>
            <a:lvl3pPr marL="1218815" indent="0">
              <a:buNone/>
              <a:defRPr sz="2434" b="1"/>
            </a:lvl3pPr>
            <a:lvl4pPr marL="1828894" indent="0">
              <a:buNone/>
              <a:defRPr sz="2116" b="1"/>
            </a:lvl4pPr>
            <a:lvl5pPr marL="2438302" indent="0">
              <a:buNone/>
              <a:defRPr sz="2116" b="1"/>
            </a:lvl5pPr>
            <a:lvl6pPr marL="3047709" indent="0">
              <a:buNone/>
              <a:defRPr sz="2116" b="1"/>
            </a:lvl6pPr>
            <a:lvl7pPr marL="3657116" indent="0">
              <a:buNone/>
              <a:defRPr sz="2116" b="1"/>
            </a:lvl7pPr>
            <a:lvl8pPr marL="4266524" indent="0">
              <a:buNone/>
              <a:defRPr sz="2116" b="1"/>
            </a:lvl8pPr>
            <a:lvl9pPr marL="4876603" indent="0">
              <a:buNone/>
              <a:defRPr sz="2116" b="1"/>
            </a:lvl9pPr>
          </a:lstStyle>
          <a:p>
            <a:pPr lvl="0"/>
            <a:r>
              <a:rPr lang="zh-CN" altLang="en-US"/>
              <a:t>单击此处编辑母版文本样式</a:t>
            </a:r>
          </a:p>
        </p:txBody>
      </p:sp>
      <p:sp>
        <p:nvSpPr>
          <p:cNvPr id="4" name="内容占位符 3"/>
          <p:cNvSpPr>
            <a:spLocks noGrp="1"/>
          </p:cNvSpPr>
          <p:nvPr>
            <p:ph sz="half" idx="2"/>
          </p:nvPr>
        </p:nvSpPr>
        <p:spPr>
          <a:xfrm>
            <a:off x="609601" y="2174875"/>
            <a:ext cx="5386917" cy="3951288"/>
          </a:xfrm>
        </p:spPr>
        <p:txBody>
          <a:bodyPr/>
          <a:lstStyle>
            <a:lvl1pPr>
              <a:defRPr sz="3174"/>
            </a:lvl1pPr>
            <a:lvl2pPr>
              <a:defRPr sz="2645"/>
            </a:lvl2pPr>
            <a:lvl3pPr>
              <a:defRPr sz="2434"/>
            </a:lvl3pPr>
            <a:lvl4pPr>
              <a:defRPr sz="2116"/>
            </a:lvl4pPr>
            <a:lvl5pPr>
              <a:defRPr sz="2116"/>
            </a:lvl5pPr>
            <a:lvl6pPr>
              <a:defRPr sz="2116"/>
            </a:lvl6pPr>
            <a:lvl7pPr>
              <a:defRPr sz="2116"/>
            </a:lvl7pPr>
            <a:lvl8pPr>
              <a:defRPr sz="2116"/>
            </a:lvl8pPr>
            <a:lvl9pPr>
              <a:defRPr sz="2116"/>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9" y="1535113"/>
            <a:ext cx="5389033" cy="639762"/>
          </a:xfrm>
        </p:spPr>
        <p:txBody>
          <a:bodyPr anchor="b"/>
          <a:lstStyle>
            <a:lvl1pPr marL="0" indent="0">
              <a:buNone/>
              <a:defRPr sz="3174" b="1"/>
            </a:lvl1pPr>
            <a:lvl2pPr marL="609407" indent="0">
              <a:buNone/>
              <a:defRPr sz="2645" b="1"/>
            </a:lvl2pPr>
            <a:lvl3pPr marL="1218815" indent="0">
              <a:buNone/>
              <a:defRPr sz="2434" b="1"/>
            </a:lvl3pPr>
            <a:lvl4pPr marL="1828894" indent="0">
              <a:buNone/>
              <a:defRPr sz="2116" b="1"/>
            </a:lvl4pPr>
            <a:lvl5pPr marL="2438302" indent="0">
              <a:buNone/>
              <a:defRPr sz="2116" b="1"/>
            </a:lvl5pPr>
            <a:lvl6pPr marL="3047709" indent="0">
              <a:buNone/>
              <a:defRPr sz="2116" b="1"/>
            </a:lvl6pPr>
            <a:lvl7pPr marL="3657116" indent="0">
              <a:buNone/>
              <a:defRPr sz="2116" b="1"/>
            </a:lvl7pPr>
            <a:lvl8pPr marL="4266524" indent="0">
              <a:buNone/>
              <a:defRPr sz="2116" b="1"/>
            </a:lvl8pPr>
            <a:lvl9pPr marL="4876603" indent="0">
              <a:buNone/>
              <a:defRPr sz="2116" b="1"/>
            </a:lvl9pPr>
          </a:lstStyle>
          <a:p>
            <a:pPr lvl="0"/>
            <a:r>
              <a:rPr lang="zh-CN" altLang="en-US"/>
              <a:t>单击此处编辑母版文本样式</a:t>
            </a:r>
          </a:p>
        </p:txBody>
      </p:sp>
      <p:sp>
        <p:nvSpPr>
          <p:cNvPr id="6" name="内容占位符 5"/>
          <p:cNvSpPr>
            <a:spLocks noGrp="1"/>
          </p:cNvSpPr>
          <p:nvPr>
            <p:ph sz="quarter" idx="4"/>
          </p:nvPr>
        </p:nvSpPr>
        <p:spPr>
          <a:xfrm>
            <a:off x="6193369" y="2174875"/>
            <a:ext cx="5389033" cy="3951288"/>
          </a:xfrm>
        </p:spPr>
        <p:txBody>
          <a:bodyPr/>
          <a:lstStyle>
            <a:lvl1pPr>
              <a:defRPr sz="3174"/>
            </a:lvl1pPr>
            <a:lvl2pPr>
              <a:defRPr sz="2645"/>
            </a:lvl2pPr>
            <a:lvl3pPr>
              <a:defRPr sz="2434"/>
            </a:lvl3pPr>
            <a:lvl4pPr>
              <a:defRPr sz="2116"/>
            </a:lvl4pPr>
            <a:lvl5pPr>
              <a:defRPr sz="2116"/>
            </a:lvl5pPr>
            <a:lvl6pPr>
              <a:defRPr sz="2116"/>
            </a:lvl6pPr>
            <a:lvl7pPr>
              <a:defRPr sz="2116"/>
            </a:lvl7pPr>
            <a:lvl8pPr>
              <a:defRPr sz="2116"/>
            </a:lvl8pPr>
            <a:lvl9pPr>
              <a:defRPr sz="2116"/>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F599D09E-A9A5-4841-B8A2-3ADA7F7C0D0A}" type="datetime1">
              <a:rPr lang="zh-CN" altLang="en-US" smtClean="0"/>
              <a:t>2021/4/28</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B91EE9DE-39C0-45B1-B406-4DEC767CB4A8}" type="slidenum">
              <a:rPr lang="zh-CN" altLang="en-US" smtClean="0"/>
              <a:t>‹#›</a:t>
            </a:fld>
            <a:endParaRPr lang="zh-CN" altLang="en-US"/>
          </a:p>
        </p:txBody>
      </p:sp>
    </p:spTree>
    <p:extLst>
      <p:ext uri="{BB962C8B-B14F-4D97-AF65-F5344CB8AC3E}">
        <p14:creationId xmlns:p14="http://schemas.microsoft.com/office/powerpoint/2010/main" val="3494582944"/>
      </p:ext>
    </p:extLst>
  </p:cSld>
  <p:clrMapOvr>
    <a:masterClrMapping/>
  </p:clrMapOvr>
  <p:transition spd="med">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F0503EE7-A364-5A4D-BF6C-25826002D81F}" type="datetime1">
              <a:rPr lang="zh-CN" altLang="en-US" smtClean="0"/>
              <a:t>2021/4/28</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B91EE9DE-39C0-45B1-B406-4DEC767CB4A8}" type="slidenum">
              <a:rPr lang="zh-CN" altLang="en-US" smtClean="0"/>
              <a:t>‹#›</a:t>
            </a:fld>
            <a:endParaRPr lang="zh-CN" altLang="en-US"/>
          </a:p>
        </p:txBody>
      </p:sp>
    </p:spTree>
    <p:extLst>
      <p:ext uri="{BB962C8B-B14F-4D97-AF65-F5344CB8AC3E}">
        <p14:creationId xmlns:p14="http://schemas.microsoft.com/office/powerpoint/2010/main" val="1506516438"/>
      </p:ext>
    </p:extLst>
  </p:cSld>
  <p:clrMapOvr>
    <a:masterClrMapping/>
  </p:clrMapOvr>
  <p:transitio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B812D89E-A88C-4382-BB09-5FB1E2DEC51E}" type="datetimeFigureOut">
              <a:rPr lang="zh-CN" altLang="en-US" smtClean="0"/>
              <a:t>2021/4/28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20B8093-9F89-41B2-A14D-53E4980E78F2}" type="slidenum">
              <a:rPr lang="zh-CN" altLang="en-US" smtClean="0"/>
              <a:t>‹#›</a:t>
            </a:fld>
            <a:endParaRPr lang="zh-CN" altLang="en-US"/>
          </a:p>
        </p:txBody>
      </p:sp>
    </p:spTree>
    <p:extLst>
      <p:ext uri="{BB962C8B-B14F-4D97-AF65-F5344CB8AC3E}">
        <p14:creationId xmlns:p14="http://schemas.microsoft.com/office/powerpoint/2010/main" val="250661378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6DA1E681-5A78-5044-8122-EC745DB8495C}" type="datetime1">
              <a:rPr lang="zh-CN" altLang="en-US" smtClean="0"/>
              <a:t>2021/4/28</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B91EE9DE-39C0-45B1-B406-4DEC767CB4A8}" type="slidenum">
              <a:rPr lang="zh-CN" altLang="en-US" smtClean="0"/>
              <a:t>‹#›</a:t>
            </a:fld>
            <a:endParaRPr lang="zh-CN" altLang="en-US"/>
          </a:p>
        </p:txBody>
      </p:sp>
    </p:spTree>
    <p:extLst>
      <p:ext uri="{BB962C8B-B14F-4D97-AF65-F5344CB8AC3E}">
        <p14:creationId xmlns:p14="http://schemas.microsoft.com/office/powerpoint/2010/main" val="3870930657"/>
      </p:ext>
    </p:extLst>
  </p:cSld>
  <p:clrMapOvr>
    <a:masterClrMapping/>
  </p:clrMapOvr>
  <p:transition spd="med">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3" y="273049"/>
            <a:ext cx="4011084" cy="1162050"/>
          </a:xfrm>
        </p:spPr>
        <p:txBody>
          <a:bodyPr anchor="b"/>
          <a:lstStyle>
            <a:lvl1pPr algn="l">
              <a:defRPr sz="2645" b="1"/>
            </a:lvl1pPr>
          </a:lstStyle>
          <a:p>
            <a:r>
              <a:rPr lang="zh-CN" altLang="en-US"/>
              <a:t>单击此处编辑母版标题样式</a:t>
            </a:r>
          </a:p>
        </p:txBody>
      </p:sp>
      <p:sp>
        <p:nvSpPr>
          <p:cNvPr id="3" name="内容占位符 2"/>
          <p:cNvSpPr>
            <a:spLocks noGrp="1"/>
          </p:cNvSpPr>
          <p:nvPr>
            <p:ph idx="1"/>
          </p:nvPr>
        </p:nvSpPr>
        <p:spPr>
          <a:xfrm>
            <a:off x="4766733" y="273051"/>
            <a:ext cx="6815667" cy="5853113"/>
          </a:xfrm>
        </p:spPr>
        <p:txBody>
          <a:bodyPr/>
          <a:lstStyle>
            <a:lvl1pPr>
              <a:defRPr sz="4232"/>
            </a:lvl1pPr>
            <a:lvl2pPr>
              <a:defRPr sz="3703"/>
            </a:lvl2pPr>
            <a:lvl3pPr>
              <a:defRPr sz="3174"/>
            </a:lvl3pPr>
            <a:lvl4pPr>
              <a:defRPr sz="2645"/>
            </a:lvl4pPr>
            <a:lvl5pPr>
              <a:defRPr sz="2645"/>
            </a:lvl5pPr>
            <a:lvl6pPr>
              <a:defRPr sz="2645"/>
            </a:lvl6pPr>
            <a:lvl7pPr>
              <a:defRPr sz="2645"/>
            </a:lvl7pPr>
            <a:lvl8pPr>
              <a:defRPr sz="2645"/>
            </a:lvl8pPr>
            <a:lvl9pPr>
              <a:defRPr sz="2645"/>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3" y="1435101"/>
            <a:ext cx="4011084" cy="4691063"/>
          </a:xfrm>
        </p:spPr>
        <p:txBody>
          <a:bodyPr/>
          <a:lstStyle>
            <a:lvl1pPr marL="0" indent="0">
              <a:buNone/>
              <a:defRPr sz="1905"/>
            </a:lvl1pPr>
            <a:lvl2pPr marL="609407" indent="0">
              <a:buNone/>
              <a:defRPr sz="1587"/>
            </a:lvl2pPr>
            <a:lvl3pPr marL="1218815" indent="0">
              <a:buNone/>
              <a:defRPr sz="1376"/>
            </a:lvl3pPr>
            <a:lvl4pPr marL="1828894" indent="0">
              <a:buNone/>
              <a:defRPr sz="1164"/>
            </a:lvl4pPr>
            <a:lvl5pPr marL="2438302" indent="0">
              <a:buNone/>
              <a:defRPr sz="1164"/>
            </a:lvl5pPr>
            <a:lvl6pPr marL="3047709" indent="0">
              <a:buNone/>
              <a:defRPr sz="1164"/>
            </a:lvl6pPr>
            <a:lvl7pPr marL="3657116" indent="0">
              <a:buNone/>
              <a:defRPr sz="1164"/>
            </a:lvl7pPr>
            <a:lvl8pPr marL="4266524" indent="0">
              <a:buNone/>
              <a:defRPr sz="1164"/>
            </a:lvl8pPr>
            <a:lvl9pPr marL="4876603" indent="0">
              <a:buNone/>
              <a:defRPr sz="1164"/>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493DA72F-40DC-8947-8F24-46CAD954BCDC}" type="datetime1">
              <a:rPr lang="zh-CN" altLang="en-US" smtClean="0"/>
              <a:t>2021/4/28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91EE9DE-39C0-45B1-B406-4DEC767CB4A8}" type="slidenum">
              <a:rPr lang="zh-CN" altLang="en-US" smtClean="0"/>
              <a:t>‹#›</a:t>
            </a:fld>
            <a:endParaRPr lang="zh-CN" altLang="en-US"/>
          </a:p>
        </p:txBody>
      </p:sp>
    </p:spTree>
    <p:extLst>
      <p:ext uri="{BB962C8B-B14F-4D97-AF65-F5344CB8AC3E}">
        <p14:creationId xmlns:p14="http://schemas.microsoft.com/office/powerpoint/2010/main" val="3313859411"/>
      </p:ext>
    </p:extLst>
  </p:cSld>
  <p:clrMapOvr>
    <a:masterClrMapping/>
  </p:clrMapOvr>
  <p:transition spd="med">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9"/>
          </a:xfrm>
        </p:spPr>
        <p:txBody>
          <a:bodyPr anchor="b"/>
          <a:lstStyle>
            <a:lvl1pPr algn="l">
              <a:defRPr sz="2645" b="1"/>
            </a:lvl1pPr>
          </a:lstStyle>
          <a:p>
            <a:r>
              <a:rPr lang="zh-CN" altLang="en-US"/>
              <a:t>单击此处编辑母版标题样式</a:t>
            </a:r>
          </a:p>
        </p:txBody>
      </p:sp>
      <p:sp>
        <p:nvSpPr>
          <p:cNvPr id="3" name="图片占位符 2"/>
          <p:cNvSpPr>
            <a:spLocks noGrp="1"/>
          </p:cNvSpPr>
          <p:nvPr>
            <p:ph type="pic" idx="1"/>
          </p:nvPr>
        </p:nvSpPr>
        <p:spPr>
          <a:xfrm>
            <a:off x="2389717" y="612775"/>
            <a:ext cx="7315200" cy="4114800"/>
          </a:xfrm>
        </p:spPr>
        <p:txBody>
          <a:bodyPr/>
          <a:lstStyle>
            <a:lvl1pPr marL="0" indent="0">
              <a:buNone/>
              <a:defRPr sz="4232"/>
            </a:lvl1pPr>
            <a:lvl2pPr marL="609407" indent="0">
              <a:buNone/>
              <a:defRPr sz="3703"/>
            </a:lvl2pPr>
            <a:lvl3pPr marL="1218815" indent="0">
              <a:buNone/>
              <a:defRPr sz="3174"/>
            </a:lvl3pPr>
            <a:lvl4pPr marL="1828894" indent="0">
              <a:buNone/>
              <a:defRPr sz="2645"/>
            </a:lvl4pPr>
            <a:lvl5pPr marL="2438302" indent="0">
              <a:buNone/>
              <a:defRPr sz="2645"/>
            </a:lvl5pPr>
            <a:lvl6pPr marL="3047709" indent="0">
              <a:buNone/>
              <a:defRPr sz="2645"/>
            </a:lvl6pPr>
            <a:lvl7pPr marL="3657116" indent="0">
              <a:buNone/>
              <a:defRPr sz="2645"/>
            </a:lvl7pPr>
            <a:lvl8pPr marL="4266524" indent="0">
              <a:buNone/>
              <a:defRPr sz="2645"/>
            </a:lvl8pPr>
            <a:lvl9pPr marL="4876603" indent="0">
              <a:buNone/>
              <a:defRPr sz="2645"/>
            </a:lvl9pPr>
          </a:lstStyle>
          <a:p>
            <a:endParaRPr lang="zh-CN" altLang="en-US"/>
          </a:p>
        </p:txBody>
      </p:sp>
      <p:sp>
        <p:nvSpPr>
          <p:cNvPr id="4" name="文本占位符 3"/>
          <p:cNvSpPr>
            <a:spLocks noGrp="1"/>
          </p:cNvSpPr>
          <p:nvPr>
            <p:ph type="body" sz="half" idx="2"/>
          </p:nvPr>
        </p:nvSpPr>
        <p:spPr>
          <a:xfrm>
            <a:off x="2389717" y="5367338"/>
            <a:ext cx="7315200" cy="804863"/>
          </a:xfrm>
        </p:spPr>
        <p:txBody>
          <a:bodyPr/>
          <a:lstStyle>
            <a:lvl1pPr marL="0" indent="0">
              <a:buNone/>
              <a:defRPr sz="1905"/>
            </a:lvl1pPr>
            <a:lvl2pPr marL="609407" indent="0">
              <a:buNone/>
              <a:defRPr sz="1587"/>
            </a:lvl2pPr>
            <a:lvl3pPr marL="1218815" indent="0">
              <a:buNone/>
              <a:defRPr sz="1376"/>
            </a:lvl3pPr>
            <a:lvl4pPr marL="1828894" indent="0">
              <a:buNone/>
              <a:defRPr sz="1164"/>
            </a:lvl4pPr>
            <a:lvl5pPr marL="2438302" indent="0">
              <a:buNone/>
              <a:defRPr sz="1164"/>
            </a:lvl5pPr>
            <a:lvl6pPr marL="3047709" indent="0">
              <a:buNone/>
              <a:defRPr sz="1164"/>
            </a:lvl6pPr>
            <a:lvl7pPr marL="3657116" indent="0">
              <a:buNone/>
              <a:defRPr sz="1164"/>
            </a:lvl7pPr>
            <a:lvl8pPr marL="4266524" indent="0">
              <a:buNone/>
              <a:defRPr sz="1164"/>
            </a:lvl8pPr>
            <a:lvl9pPr marL="4876603" indent="0">
              <a:buNone/>
              <a:defRPr sz="1164"/>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0AD63244-22EE-D048-A1F1-C8A1ADF31D75}" type="datetime1">
              <a:rPr lang="zh-CN" altLang="en-US" smtClean="0"/>
              <a:t>2021/4/28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91EE9DE-39C0-45B1-B406-4DEC767CB4A8}" type="slidenum">
              <a:rPr lang="zh-CN" altLang="en-US" smtClean="0"/>
              <a:t>‹#›</a:t>
            </a:fld>
            <a:endParaRPr lang="zh-CN" altLang="en-US"/>
          </a:p>
        </p:txBody>
      </p:sp>
    </p:spTree>
    <p:extLst>
      <p:ext uri="{BB962C8B-B14F-4D97-AF65-F5344CB8AC3E}">
        <p14:creationId xmlns:p14="http://schemas.microsoft.com/office/powerpoint/2010/main" val="2942773427"/>
      </p:ext>
    </p:extLst>
  </p:cSld>
  <p:clrMapOvr>
    <a:masterClrMapping/>
  </p:clrMapOvr>
  <p:transition spd="med">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39AA8475-B503-4342-9415-289607CB3F58}" type="datetime1">
              <a:rPr lang="zh-CN" altLang="en-US" smtClean="0"/>
              <a:t>2021/4/28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91EE9DE-39C0-45B1-B406-4DEC767CB4A8}" type="slidenum">
              <a:rPr lang="zh-CN" altLang="en-US" smtClean="0"/>
              <a:t>‹#›</a:t>
            </a:fld>
            <a:endParaRPr lang="zh-CN" altLang="en-US"/>
          </a:p>
        </p:txBody>
      </p:sp>
    </p:spTree>
    <p:extLst>
      <p:ext uri="{BB962C8B-B14F-4D97-AF65-F5344CB8AC3E}">
        <p14:creationId xmlns:p14="http://schemas.microsoft.com/office/powerpoint/2010/main" val="3686130762"/>
      </p:ext>
    </p:extLst>
  </p:cSld>
  <p:clrMapOvr>
    <a:masterClrMapping/>
  </p:clrMapOvr>
  <p:transition spd="med">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06375"/>
            <a:ext cx="2743200" cy="4387851"/>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06375"/>
            <a:ext cx="8026400" cy="4387851"/>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A9BB60AD-9168-814E-A462-BB2A83C220D4}" type="datetime1">
              <a:rPr lang="zh-CN" altLang="en-US" smtClean="0"/>
              <a:t>2021/4/28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91EE9DE-39C0-45B1-B406-4DEC767CB4A8}" type="slidenum">
              <a:rPr lang="zh-CN" altLang="en-US" smtClean="0"/>
              <a:t>‹#›</a:t>
            </a:fld>
            <a:endParaRPr lang="zh-CN" altLang="en-US"/>
          </a:p>
        </p:txBody>
      </p:sp>
    </p:spTree>
    <p:extLst>
      <p:ext uri="{BB962C8B-B14F-4D97-AF65-F5344CB8AC3E}">
        <p14:creationId xmlns:p14="http://schemas.microsoft.com/office/powerpoint/2010/main" val="2858942722"/>
      </p:ext>
    </p:extLst>
  </p:cSld>
  <p:clrMapOvr>
    <a:masterClrMapping/>
  </p:clrMapOvr>
  <p:transition spd="med">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1_章节标题">
    <p:spTree>
      <p:nvGrpSpPr>
        <p:cNvPr id="1" name=""/>
        <p:cNvGrpSpPr/>
        <p:nvPr/>
      </p:nvGrpSpPr>
      <p:grpSpPr>
        <a:xfrm>
          <a:off x="0" y="0"/>
          <a:ext cx="0" cy="0"/>
          <a:chOff x="0" y="0"/>
          <a:chExt cx="0" cy="0"/>
        </a:xfrm>
      </p:grpSpPr>
      <p:sp>
        <p:nvSpPr>
          <p:cNvPr id="8" name="矩形 7"/>
          <p:cNvSpPr/>
          <p:nvPr userDrawn="1"/>
        </p:nvSpPr>
        <p:spPr>
          <a:xfrm>
            <a:off x="1" y="6570001"/>
            <a:ext cx="12192000" cy="288000"/>
          </a:xfrm>
          <a:prstGeom prst="rect">
            <a:avLst/>
          </a:prstGeom>
          <a:solidFill>
            <a:srgbClr val="8D0125"/>
          </a:solidFill>
          <a:ln>
            <a:solidFill>
              <a:srgbClr val="8D01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01"/>
          </a:p>
        </p:txBody>
      </p:sp>
      <p:sp>
        <p:nvSpPr>
          <p:cNvPr id="60" name="任意多边形: 形状 59"/>
          <p:cNvSpPr/>
          <p:nvPr userDrawn="1"/>
        </p:nvSpPr>
        <p:spPr>
          <a:xfrm flipH="1">
            <a:off x="1" y="-14288"/>
            <a:ext cx="12192000" cy="723900"/>
          </a:xfrm>
          <a:custGeom>
            <a:avLst/>
            <a:gdLst>
              <a:gd name="connsiteX0" fmla="*/ 12192000 w 12192000"/>
              <a:gd name="connsiteY0" fmla="*/ 0 h 723900"/>
              <a:gd name="connsiteX1" fmla="*/ 2755900 w 12192000"/>
              <a:gd name="connsiteY1" fmla="*/ 0 h 723900"/>
              <a:gd name="connsiteX2" fmla="*/ 4 w 12192000"/>
              <a:gd name="connsiteY2" fmla="*/ 0 h 723900"/>
              <a:gd name="connsiteX3" fmla="*/ 0 w 12192000"/>
              <a:gd name="connsiteY3" fmla="*/ 0 h 723900"/>
              <a:gd name="connsiteX4" fmla="*/ 0 w 12192000"/>
              <a:gd name="connsiteY4" fmla="*/ 723900 h 723900"/>
              <a:gd name="connsiteX5" fmla="*/ 1987354 w 12192000"/>
              <a:gd name="connsiteY5" fmla="*/ 723900 h 723900"/>
              <a:gd name="connsiteX6" fmla="*/ 2038350 w 12192000"/>
              <a:gd name="connsiteY6" fmla="*/ 717550 h 723900"/>
              <a:gd name="connsiteX7" fmla="*/ 2753650 w 12192000"/>
              <a:gd name="connsiteY7" fmla="*/ 288000 h 723900"/>
              <a:gd name="connsiteX8" fmla="*/ 12192000 w 12192000"/>
              <a:gd name="connsiteY8" fmla="*/ 288000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723900">
                <a:moveTo>
                  <a:pt x="12192000" y="0"/>
                </a:moveTo>
                <a:lnTo>
                  <a:pt x="2755900" y="0"/>
                </a:lnTo>
                <a:lnTo>
                  <a:pt x="4" y="0"/>
                </a:lnTo>
                <a:lnTo>
                  <a:pt x="0" y="0"/>
                </a:lnTo>
                <a:lnTo>
                  <a:pt x="0" y="723900"/>
                </a:lnTo>
                <a:lnTo>
                  <a:pt x="1987354" y="723900"/>
                </a:lnTo>
                <a:lnTo>
                  <a:pt x="2038350" y="717550"/>
                </a:lnTo>
                <a:cubicBezTo>
                  <a:pt x="2497291" y="642783"/>
                  <a:pt x="2432975" y="321492"/>
                  <a:pt x="2753650" y="288000"/>
                </a:cubicBezTo>
                <a:cubicBezTo>
                  <a:pt x="3074325" y="254508"/>
                  <a:pt x="9045883" y="288000"/>
                  <a:pt x="12192000" y="288000"/>
                </a:cubicBezTo>
                <a:close/>
              </a:path>
            </a:pathLst>
          </a:custGeom>
          <a:solidFill>
            <a:srgbClr val="8D0125"/>
          </a:solidFill>
          <a:ln>
            <a:solidFill>
              <a:srgbClr val="8D012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301"/>
          </a:p>
        </p:txBody>
      </p:sp>
      <p:pic>
        <p:nvPicPr>
          <p:cNvPr id="9" name="图片 8"/>
          <p:cNvPicPr>
            <a:picLocks noChangeAspect="1"/>
          </p:cNvPicPr>
          <p:nvPr userDrawn="1"/>
        </p:nvPicPr>
        <p:blipFill>
          <a:blip r:embed="rId2">
            <a:clrChange>
              <a:clrFrom>
                <a:srgbClr val="AE0C2A"/>
              </a:clrFrom>
              <a:clrTo>
                <a:srgbClr val="AE0C2A">
                  <a:alpha val="0"/>
                </a:srgbClr>
              </a:clrTo>
            </a:clrChange>
          </a:blip>
          <a:stretch>
            <a:fillRect/>
          </a:stretch>
        </p:blipFill>
        <p:spPr>
          <a:xfrm>
            <a:off x="9901320" y="108065"/>
            <a:ext cx="2076450" cy="457200"/>
          </a:xfrm>
          <a:prstGeom prst="rect">
            <a:avLst/>
          </a:prstGeom>
        </p:spPr>
      </p:pic>
    </p:spTree>
    <p:extLst>
      <p:ext uri="{BB962C8B-B14F-4D97-AF65-F5344CB8AC3E}">
        <p14:creationId xmlns:p14="http://schemas.microsoft.com/office/powerpoint/2010/main" val="3091499844"/>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B812D89E-A88C-4382-BB09-5FB1E2DEC51E}" type="datetimeFigureOut">
              <a:rPr lang="zh-CN" altLang="en-US" smtClean="0"/>
              <a:t>2021/4/28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20B8093-9F89-41B2-A14D-53E4980E78F2}" type="slidenum">
              <a:rPr lang="zh-CN" altLang="en-US" smtClean="0"/>
              <a:t>‹#›</a:t>
            </a:fld>
            <a:endParaRPr lang="zh-CN" altLang="en-US"/>
          </a:p>
        </p:txBody>
      </p:sp>
    </p:spTree>
    <p:extLst>
      <p:ext uri="{BB962C8B-B14F-4D97-AF65-F5344CB8AC3E}">
        <p14:creationId xmlns:p14="http://schemas.microsoft.com/office/powerpoint/2010/main" val="4631541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B812D89E-A88C-4382-BB09-5FB1E2DEC51E}" type="datetimeFigureOut">
              <a:rPr lang="zh-CN" altLang="en-US" smtClean="0"/>
              <a:t>2021/4/28</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D20B8093-9F89-41B2-A14D-53E4980E78F2}" type="slidenum">
              <a:rPr lang="zh-CN" altLang="en-US" smtClean="0"/>
              <a:t>‹#›</a:t>
            </a:fld>
            <a:endParaRPr lang="zh-CN" altLang="en-US"/>
          </a:p>
        </p:txBody>
      </p:sp>
    </p:spTree>
    <p:extLst>
      <p:ext uri="{BB962C8B-B14F-4D97-AF65-F5344CB8AC3E}">
        <p14:creationId xmlns:p14="http://schemas.microsoft.com/office/powerpoint/2010/main" val="2959612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B812D89E-A88C-4382-BB09-5FB1E2DEC51E}" type="datetimeFigureOut">
              <a:rPr lang="zh-CN" altLang="en-US" smtClean="0"/>
              <a:t>2021/4/28</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D20B8093-9F89-41B2-A14D-53E4980E78F2}" type="slidenum">
              <a:rPr lang="zh-CN" altLang="en-US" smtClean="0"/>
              <a:t>‹#›</a:t>
            </a:fld>
            <a:endParaRPr lang="zh-CN" altLang="en-US"/>
          </a:p>
        </p:txBody>
      </p:sp>
    </p:spTree>
    <p:extLst>
      <p:ext uri="{BB962C8B-B14F-4D97-AF65-F5344CB8AC3E}">
        <p14:creationId xmlns:p14="http://schemas.microsoft.com/office/powerpoint/2010/main" val="11177752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B812D89E-A88C-4382-BB09-5FB1E2DEC51E}" type="datetimeFigureOut">
              <a:rPr lang="zh-CN" altLang="en-US" smtClean="0"/>
              <a:t>2021/4/28</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D20B8093-9F89-41B2-A14D-53E4980E78F2}" type="slidenum">
              <a:rPr lang="zh-CN" altLang="en-US" smtClean="0"/>
              <a:t>‹#›</a:t>
            </a:fld>
            <a:endParaRPr lang="zh-CN" altLang="en-US"/>
          </a:p>
        </p:txBody>
      </p:sp>
    </p:spTree>
    <p:extLst>
      <p:ext uri="{BB962C8B-B14F-4D97-AF65-F5344CB8AC3E}">
        <p14:creationId xmlns:p14="http://schemas.microsoft.com/office/powerpoint/2010/main" val="33537362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B812D89E-A88C-4382-BB09-5FB1E2DEC51E}" type="datetimeFigureOut">
              <a:rPr lang="zh-CN" altLang="en-US" smtClean="0"/>
              <a:t>2021/4/28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20B8093-9F89-41B2-A14D-53E4980E78F2}" type="slidenum">
              <a:rPr lang="zh-CN" altLang="en-US" smtClean="0"/>
              <a:t>‹#›</a:t>
            </a:fld>
            <a:endParaRPr lang="zh-CN" altLang="en-US"/>
          </a:p>
        </p:txBody>
      </p:sp>
    </p:spTree>
    <p:extLst>
      <p:ext uri="{BB962C8B-B14F-4D97-AF65-F5344CB8AC3E}">
        <p14:creationId xmlns:p14="http://schemas.microsoft.com/office/powerpoint/2010/main" val="29030422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B812D89E-A88C-4382-BB09-5FB1E2DEC51E}" type="datetimeFigureOut">
              <a:rPr lang="zh-CN" altLang="en-US" smtClean="0"/>
              <a:t>2021/4/28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20B8093-9F89-41B2-A14D-53E4980E78F2}" type="slidenum">
              <a:rPr lang="zh-CN" altLang="en-US" smtClean="0"/>
              <a:t>‹#›</a:t>
            </a:fld>
            <a:endParaRPr lang="zh-CN" altLang="en-US"/>
          </a:p>
        </p:txBody>
      </p:sp>
    </p:spTree>
    <p:extLst>
      <p:ext uri="{BB962C8B-B14F-4D97-AF65-F5344CB8AC3E}">
        <p14:creationId xmlns:p14="http://schemas.microsoft.com/office/powerpoint/2010/main" val="3332631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6" Type="http://schemas.openxmlformats.org/officeDocument/2006/relationships/image" Target="../media/image3.png"/><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image" Target="../media/image2.png"/><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theme" Target="../theme/theme3.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5" Type="http://schemas.openxmlformats.org/officeDocument/2006/relationships/image" Target="../media/image2.png"/><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812D89E-A88C-4382-BB09-5FB1E2DEC51E}" type="datetimeFigureOut">
              <a:rPr lang="zh-CN" altLang="en-US" smtClean="0"/>
              <a:t>2021/4/28</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20B8093-9F89-41B2-A14D-53E4980E78F2}" type="slidenum">
              <a:rPr lang="zh-CN" altLang="en-US" smtClean="0"/>
              <a:t>‹#›</a:t>
            </a:fld>
            <a:endParaRPr lang="zh-CN" altLang="en-US"/>
          </a:p>
        </p:txBody>
      </p:sp>
    </p:spTree>
    <p:extLst>
      <p:ext uri="{BB962C8B-B14F-4D97-AF65-F5344CB8AC3E}">
        <p14:creationId xmlns:p14="http://schemas.microsoft.com/office/powerpoint/2010/main" val="7067726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1510"/>
          <p:cNvPicPr>
            <a:picLocks noChangeArrowheads="1"/>
          </p:cNvPicPr>
          <p:nvPr userDrawn="1"/>
        </p:nvPicPr>
        <p:blipFill>
          <a:blip r:embed="rId14" cstate="screen">
            <a:clrChange>
              <a:clrFrom>
                <a:srgbClr val="000000">
                  <a:alpha val="0"/>
                </a:srgbClr>
              </a:clrFrom>
              <a:clrTo>
                <a:srgbClr val="000000">
                  <a:alpha val="0"/>
                </a:srgbClr>
              </a:clrTo>
            </a:clrChange>
            <a:duotone>
              <a:schemeClr val="accent2">
                <a:shade val="45000"/>
                <a:satMod val="135000"/>
              </a:schemeClr>
              <a:prstClr val="white"/>
            </a:duotone>
          </a:blip>
          <a:srcRect/>
          <a:stretch>
            <a:fillRect/>
          </a:stretch>
        </p:blipFill>
        <p:spPr bwMode="auto">
          <a:xfrm rot="4320000" flipH="1">
            <a:off x="148919" y="3246222"/>
            <a:ext cx="3225713" cy="5154303"/>
          </a:xfrm>
          <a:prstGeom prst="rect">
            <a:avLst/>
          </a:prstGeom>
          <a:noFill/>
          <a:ln w="9525">
            <a:noFill/>
            <a:miter lim="800000"/>
            <a:headEnd/>
            <a:tailEnd/>
          </a:ln>
        </p:spPr>
      </p:pic>
      <p:sp>
        <p:nvSpPr>
          <p:cNvPr id="2" name="标题占位符 1"/>
          <p:cNvSpPr>
            <a:spLocks noGrp="1"/>
          </p:cNvSpPr>
          <p:nvPr>
            <p:ph type="title"/>
          </p:nvPr>
        </p:nvSpPr>
        <p:spPr>
          <a:xfrm>
            <a:off x="609600" y="274639"/>
            <a:ext cx="10972801" cy="1143000"/>
          </a:xfrm>
          <a:prstGeom prst="rect">
            <a:avLst/>
          </a:prstGeom>
        </p:spPr>
        <p:txBody>
          <a:bodyPr vert="horz" lIns="115214" tIns="57607" rIns="115214" bIns="57607"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609600" y="1600201"/>
            <a:ext cx="10972801" cy="4525963"/>
          </a:xfrm>
          <a:prstGeom prst="rect">
            <a:avLst/>
          </a:prstGeom>
        </p:spPr>
        <p:txBody>
          <a:bodyPr vert="horz" lIns="115214" tIns="57607" rIns="115214" bIns="57607"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609600" y="6356351"/>
            <a:ext cx="2844800" cy="365126"/>
          </a:xfrm>
          <a:prstGeom prst="rect">
            <a:avLst/>
          </a:prstGeom>
        </p:spPr>
        <p:txBody>
          <a:bodyPr vert="horz" lIns="115214" tIns="57607" rIns="115214" bIns="57607" rtlCol="0" anchor="ctr"/>
          <a:lstStyle>
            <a:lvl1pPr algn="l">
              <a:defRPr sz="1587">
                <a:solidFill>
                  <a:schemeClr val="tx1">
                    <a:tint val="75000"/>
                  </a:schemeClr>
                </a:solidFill>
                <a:latin typeface="Times New Roman" panose="02020603050405020304" pitchFamily="18" charset="0"/>
                <a:cs typeface="Times New Roman" panose="02020603050405020304" pitchFamily="18" charset="0"/>
              </a:defRPr>
            </a:lvl1pPr>
          </a:lstStyle>
          <a:p>
            <a:fld id="{876DBDA8-8BD7-5D41-AECE-8B61D7328468}" type="datetime1">
              <a:rPr lang="zh-CN" altLang="en-US" smtClean="0"/>
              <a:t>2021/4/28</a:t>
            </a:fld>
            <a:endParaRPr lang="zh-CN" altLang="en-US" dirty="0">
              <a:latin typeface="Times New Roman" panose="02020603050405020304" pitchFamily="18" charset="0"/>
              <a:cs typeface="Times New Roman" panose="02020603050405020304" pitchFamily="18" charset="0"/>
            </a:endParaRPr>
          </a:p>
        </p:txBody>
      </p:sp>
      <p:sp>
        <p:nvSpPr>
          <p:cNvPr id="5" name="页脚占位符 4"/>
          <p:cNvSpPr>
            <a:spLocks noGrp="1"/>
          </p:cNvSpPr>
          <p:nvPr>
            <p:ph type="ftr" sz="quarter" idx="3"/>
          </p:nvPr>
        </p:nvSpPr>
        <p:spPr>
          <a:xfrm>
            <a:off x="4165601" y="6356351"/>
            <a:ext cx="3860800" cy="365126"/>
          </a:xfrm>
          <a:prstGeom prst="rect">
            <a:avLst/>
          </a:prstGeom>
        </p:spPr>
        <p:txBody>
          <a:bodyPr vert="horz" lIns="115214" tIns="57607" rIns="115214" bIns="57607" rtlCol="0" anchor="ctr"/>
          <a:lstStyle>
            <a:lvl1pPr algn="ctr">
              <a:defRPr sz="1587">
                <a:solidFill>
                  <a:schemeClr val="tx1">
                    <a:tint val="75000"/>
                  </a:schemeClr>
                </a:solidFill>
                <a:latin typeface="Times New Roman" panose="02020603050405020304" pitchFamily="18" charset="0"/>
                <a:cs typeface="Times New Roman" panose="02020603050405020304" pitchFamily="18" charset="0"/>
              </a:defRPr>
            </a:lvl1pPr>
          </a:lstStyle>
          <a:p>
            <a:endParaRPr lang="zh-CN" altLang="en-US" dirty="0">
              <a:latin typeface="Times New Roman" panose="02020603050405020304" pitchFamily="18" charset="0"/>
              <a:cs typeface="Times New Roman" panose="02020603050405020304" pitchFamily="18" charset="0"/>
            </a:endParaRPr>
          </a:p>
        </p:txBody>
      </p:sp>
      <p:sp>
        <p:nvSpPr>
          <p:cNvPr id="6" name="灯片编号占位符 5"/>
          <p:cNvSpPr>
            <a:spLocks noGrp="1"/>
          </p:cNvSpPr>
          <p:nvPr>
            <p:ph type="sldNum" sz="quarter" idx="4"/>
          </p:nvPr>
        </p:nvSpPr>
        <p:spPr>
          <a:xfrm>
            <a:off x="8737600" y="6356351"/>
            <a:ext cx="2844800" cy="365126"/>
          </a:xfrm>
          <a:prstGeom prst="rect">
            <a:avLst/>
          </a:prstGeom>
        </p:spPr>
        <p:txBody>
          <a:bodyPr vert="horz" lIns="115214" tIns="57607" rIns="115214" bIns="57607" rtlCol="0" anchor="ctr"/>
          <a:lstStyle>
            <a:lvl1pPr algn="r">
              <a:defRPr sz="1587">
                <a:solidFill>
                  <a:schemeClr val="tx1">
                    <a:tint val="75000"/>
                  </a:schemeClr>
                </a:solidFill>
                <a:latin typeface="Times New Roman" panose="02020603050405020304" pitchFamily="18" charset="0"/>
                <a:cs typeface="Times New Roman" panose="02020603050405020304" pitchFamily="18" charset="0"/>
              </a:defRPr>
            </a:lvl1pPr>
          </a:lstStyle>
          <a:p>
            <a:fld id="{B91EE9DE-39C0-45B1-B406-4DEC767CB4A8}" type="slidenum">
              <a:rPr lang="zh-CN" altLang="en-US" smtClean="0"/>
              <a:pPr/>
              <a:t>‹#›</a:t>
            </a:fld>
            <a:endParaRPr lang="zh-CN" altLang="en-US" dirty="0">
              <a:latin typeface="Times New Roman" panose="02020603050405020304" pitchFamily="18" charset="0"/>
              <a:cs typeface="Times New Roman" panose="02020603050405020304" pitchFamily="18" charset="0"/>
            </a:endParaRPr>
          </a:p>
        </p:txBody>
      </p:sp>
      <p:pic>
        <p:nvPicPr>
          <p:cNvPr id="8" name="Picture 1510"/>
          <p:cNvPicPr>
            <a:picLocks noChangeArrowheads="1"/>
          </p:cNvPicPr>
          <p:nvPr userDrawn="1"/>
        </p:nvPicPr>
        <p:blipFill>
          <a:blip r:embed="rId15" cstate="screen">
            <a:clrChange>
              <a:clrFrom>
                <a:srgbClr val="000000">
                  <a:alpha val="0"/>
                </a:srgbClr>
              </a:clrFrom>
              <a:clrTo>
                <a:srgbClr val="000000">
                  <a:alpha val="0"/>
                </a:srgbClr>
              </a:clrTo>
            </a:clrChange>
            <a:duotone>
              <a:schemeClr val="accent2">
                <a:shade val="45000"/>
                <a:satMod val="135000"/>
              </a:schemeClr>
              <a:prstClr val="white"/>
            </a:duotone>
          </a:blip>
          <a:srcRect/>
          <a:stretch>
            <a:fillRect/>
          </a:stretch>
        </p:blipFill>
        <p:spPr bwMode="auto">
          <a:xfrm rot="16200000" flipH="1">
            <a:off x="8619771" y="-986871"/>
            <a:ext cx="3909161" cy="5425087"/>
          </a:xfrm>
          <a:prstGeom prst="rect">
            <a:avLst/>
          </a:prstGeom>
          <a:noFill/>
          <a:ln w="9525">
            <a:noFill/>
            <a:miter lim="800000"/>
            <a:headEnd/>
            <a:tailEnd/>
          </a:ln>
        </p:spPr>
      </p:pic>
      <p:pic>
        <p:nvPicPr>
          <p:cNvPr id="9" name="图片 8" descr="part素材.png"/>
          <p:cNvPicPr>
            <a:picLocks noChangeAspect="1"/>
          </p:cNvPicPr>
          <p:nvPr userDrawn="1"/>
        </p:nvPicPr>
        <p:blipFill>
          <a:blip r:embed="rId16" cstate="screen"/>
          <a:stretch>
            <a:fillRect/>
          </a:stretch>
        </p:blipFill>
        <p:spPr>
          <a:xfrm>
            <a:off x="0" y="137682"/>
            <a:ext cx="449515" cy="1577239"/>
          </a:xfrm>
          <a:prstGeom prst="rect">
            <a:avLst/>
          </a:prstGeom>
        </p:spPr>
      </p:pic>
    </p:spTree>
    <p:extLst>
      <p:ext uri="{BB962C8B-B14F-4D97-AF65-F5344CB8AC3E}">
        <p14:creationId xmlns:p14="http://schemas.microsoft.com/office/powerpoint/2010/main" val="380198110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ransition spd="med">
    <p:fade/>
  </p:transition>
  <p:hf hdr="0" ftr="0" dt="0"/>
  <p:txStyles>
    <p:titleStyle>
      <a:lvl1pPr algn="l" defTabSz="1218815" rtl="0" eaLnBrk="1" latinLnBrk="0" hangingPunct="1">
        <a:spcBef>
          <a:spcPct val="0"/>
        </a:spcBef>
        <a:buNone/>
        <a:defRPr sz="3809" b="1" kern="1200">
          <a:solidFill>
            <a:schemeClr val="tx1"/>
          </a:solidFill>
          <a:latin typeface="+mj-lt"/>
          <a:ea typeface="+mj-ea"/>
          <a:cs typeface="+mj-cs"/>
        </a:defRPr>
      </a:lvl1pPr>
    </p:titleStyle>
    <p:bodyStyle>
      <a:lvl1pPr marL="456888" indent="-456888" algn="l" defTabSz="1218815" rtl="0" eaLnBrk="1" latinLnBrk="0" hangingPunct="1">
        <a:lnSpc>
          <a:spcPct val="120000"/>
        </a:lnSpc>
        <a:spcBef>
          <a:spcPts val="846"/>
        </a:spcBef>
        <a:buFont typeface="Arial" panose="020B0604020202020204" pitchFamily="34" charset="0"/>
        <a:buChar char="•"/>
        <a:defRPr sz="3386" kern="1200">
          <a:solidFill>
            <a:schemeClr val="tx1"/>
          </a:solidFill>
          <a:latin typeface="+mn-lt"/>
          <a:ea typeface="+mn-ea"/>
          <a:cs typeface="+mn-cs"/>
        </a:defRPr>
      </a:lvl1pPr>
      <a:lvl2pPr marL="990371" indent="-380964" algn="l" defTabSz="1218815" rtl="0" eaLnBrk="1" latinLnBrk="0" hangingPunct="1">
        <a:lnSpc>
          <a:spcPct val="120000"/>
        </a:lnSpc>
        <a:spcBef>
          <a:spcPts val="846"/>
        </a:spcBef>
        <a:buFont typeface="Arial" panose="020B0604020202020204" pitchFamily="34" charset="0"/>
        <a:buChar char="–"/>
        <a:defRPr sz="2963" kern="1200">
          <a:solidFill>
            <a:schemeClr val="tx1"/>
          </a:solidFill>
          <a:latin typeface="+mn-lt"/>
          <a:ea typeface="+mn-ea"/>
          <a:cs typeface="+mn-cs"/>
        </a:defRPr>
      </a:lvl2pPr>
      <a:lvl3pPr marL="1523854" indent="-305040" algn="l" defTabSz="1218815" rtl="0" eaLnBrk="1" latinLnBrk="0" hangingPunct="1">
        <a:lnSpc>
          <a:spcPct val="120000"/>
        </a:lnSpc>
        <a:spcBef>
          <a:spcPts val="846"/>
        </a:spcBef>
        <a:buFont typeface="Arial" panose="020B0604020202020204" pitchFamily="34" charset="0"/>
        <a:buChar char="•"/>
        <a:defRPr sz="2539" kern="1200">
          <a:solidFill>
            <a:schemeClr val="tx1"/>
          </a:solidFill>
          <a:latin typeface="+mn-lt"/>
          <a:ea typeface="+mn-ea"/>
          <a:cs typeface="+mn-cs"/>
        </a:defRPr>
      </a:lvl3pPr>
      <a:lvl4pPr marL="2133262" indent="-305040" algn="l" defTabSz="1218815" rtl="0" eaLnBrk="1" latinLnBrk="0" hangingPunct="1">
        <a:lnSpc>
          <a:spcPct val="120000"/>
        </a:lnSpc>
        <a:spcBef>
          <a:spcPts val="846"/>
        </a:spcBef>
        <a:buFont typeface="Arial" panose="020B0604020202020204" pitchFamily="34" charset="0"/>
        <a:buChar char="–"/>
        <a:defRPr sz="2116" kern="1200">
          <a:solidFill>
            <a:schemeClr val="tx1"/>
          </a:solidFill>
          <a:latin typeface="+mn-lt"/>
          <a:ea typeface="+mn-ea"/>
          <a:cs typeface="+mn-cs"/>
        </a:defRPr>
      </a:lvl4pPr>
      <a:lvl5pPr marL="2742669" indent="-305040" algn="l" defTabSz="1218815" rtl="0" eaLnBrk="1" latinLnBrk="0" hangingPunct="1">
        <a:lnSpc>
          <a:spcPct val="120000"/>
        </a:lnSpc>
        <a:spcBef>
          <a:spcPts val="846"/>
        </a:spcBef>
        <a:buFont typeface="Arial" panose="020B0604020202020204" pitchFamily="34" charset="0"/>
        <a:buChar char="»"/>
        <a:defRPr sz="2116" kern="1200">
          <a:solidFill>
            <a:schemeClr val="tx1"/>
          </a:solidFill>
          <a:latin typeface="+mn-lt"/>
          <a:ea typeface="+mn-ea"/>
          <a:cs typeface="+mn-cs"/>
        </a:defRPr>
      </a:lvl5pPr>
      <a:lvl6pPr marL="3352749" indent="-305040" algn="l" defTabSz="1218815" rtl="0" eaLnBrk="1" latinLnBrk="0" hangingPunct="1">
        <a:spcBef>
          <a:spcPct val="20000"/>
        </a:spcBef>
        <a:buFont typeface="Arial" panose="020B0604020202020204" pitchFamily="34" charset="0"/>
        <a:buChar char="•"/>
        <a:defRPr sz="2645" kern="1200">
          <a:solidFill>
            <a:schemeClr val="tx1"/>
          </a:solidFill>
          <a:latin typeface="+mn-lt"/>
          <a:ea typeface="+mn-ea"/>
          <a:cs typeface="+mn-cs"/>
        </a:defRPr>
      </a:lvl6pPr>
      <a:lvl7pPr marL="3962156" indent="-305040" algn="l" defTabSz="1218815" rtl="0" eaLnBrk="1" latinLnBrk="0" hangingPunct="1">
        <a:spcBef>
          <a:spcPct val="20000"/>
        </a:spcBef>
        <a:buFont typeface="Arial" panose="020B0604020202020204" pitchFamily="34" charset="0"/>
        <a:buChar char="•"/>
        <a:defRPr sz="2645" kern="1200">
          <a:solidFill>
            <a:schemeClr val="tx1"/>
          </a:solidFill>
          <a:latin typeface="+mn-lt"/>
          <a:ea typeface="+mn-ea"/>
          <a:cs typeface="+mn-cs"/>
        </a:defRPr>
      </a:lvl7pPr>
      <a:lvl8pPr marL="4571563" indent="-305040" algn="l" defTabSz="1218815" rtl="0" eaLnBrk="1" latinLnBrk="0" hangingPunct="1">
        <a:spcBef>
          <a:spcPct val="20000"/>
        </a:spcBef>
        <a:buFont typeface="Arial" panose="020B0604020202020204" pitchFamily="34" charset="0"/>
        <a:buChar char="•"/>
        <a:defRPr sz="2645" kern="1200">
          <a:solidFill>
            <a:schemeClr val="tx1"/>
          </a:solidFill>
          <a:latin typeface="+mn-lt"/>
          <a:ea typeface="+mn-ea"/>
          <a:cs typeface="+mn-cs"/>
        </a:defRPr>
      </a:lvl8pPr>
      <a:lvl9pPr marL="5180971" indent="-305040" algn="l" defTabSz="1218815" rtl="0" eaLnBrk="1" latinLnBrk="0" hangingPunct="1">
        <a:spcBef>
          <a:spcPct val="20000"/>
        </a:spcBef>
        <a:buFont typeface="Arial" panose="020B0604020202020204" pitchFamily="34" charset="0"/>
        <a:buChar char="•"/>
        <a:defRPr sz="2645" kern="1200">
          <a:solidFill>
            <a:schemeClr val="tx1"/>
          </a:solidFill>
          <a:latin typeface="+mn-lt"/>
          <a:ea typeface="+mn-ea"/>
          <a:cs typeface="+mn-cs"/>
        </a:defRPr>
      </a:lvl9pPr>
    </p:bodyStyle>
    <p:otherStyle>
      <a:defPPr>
        <a:defRPr lang="zh-CN"/>
      </a:defPPr>
      <a:lvl1pPr marL="0" algn="l" defTabSz="1218815" rtl="0" eaLnBrk="1" latinLnBrk="0" hangingPunct="1">
        <a:defRPr sz="2434" kern="1200">
          <a:solidFill>
            <a:schemeClr val="tx1"/>
          </a:solidFill>
          <a:latin typeface="+mn-lt"/>
          <a:ea typeface="+mn-ea"/>
          <a:cs typeface="+mn-cs"/>
        </a:defRPr>
      </a:lvl1pPr>
      <a:lvl2pPr marL="609407" algn="l" defTabSz="1218815" rtl="0" eaLnBrk="1" latinLnBrk="0" hangingPunct="1">
        <a:defRPr sz="2434" kern="1200">
          <a:solidFill>
            <a:schemeClr val="tx1"/>
          </a:solidFill>
          <a:latin typeface="+mn-lt"/>
          <a:ea typeface="+mn-ea"/>
          <a:cs typeface="+mn-cs"/>
        </a:defRPr>
      </a:lvl2pPr>
      <a:lvl3pPr marL="1218815" algn="l" defTabSz="1218815" rtl="0" eaLnBrk="1" latinLnBrk="0" hangingPunct="1">
        <a:defRPr sz="2434" kern="1200">
          <a:solidFill>
            <a:schemeClr val="tx1"/>
          </a:solidFill>
          <a:latin typeface="+mn-lt"/>
          <a:ea typeface="+mn-ea"/>
          <a:cs typeface="+mn-cs"/>
        </a:defRPr>
      </a:lvl3pPr>
      <a:lvl4pPr marL="1828894" algn="l" defTabSz="1218815" rtl="0" eaLnBrk="1" latinLnBrk="0" hangingPunct="1">
        <a:defRPr sz="2434" kern="1200">
          <a:solidFill>
            <a:schemeClr val="tx1"/>
          </a:solidFill>
          <a:latin typeface="+mn-lt"/>
          <a:ea typeface="+mn-ea"/>
          <a:cs typeface="+mn-cs"/>
        </a:defRPr>
      </a:lvl4pPr>
      <a:lvl5pPr marL="2438302" algn="l" defTabSz="1218815" rtl="0" eaLnBrk="1" latinLnBrk="0" hangingPunct="1">
        <a:defRPr sz="2434" kern="1200">
          <a:solidFill>
            <a:schemeClr val="tx1"/>
          </a:solidFill>
          <a:latin typeface="+mn-lt"/>
          <a:ea typeface="+mn-ea"/>
          <a:cs typeface="+mn-cs"/>
        </a:defRPr>
      </a:lvl5pPr>
      <a:lvl6pPr marL="3047709" algn="l" defTabSz="1218815" rtl="0" eaLnBrk="1" latinLnBrk="0" hangingPunct="1">
        <a:defRPr sz="2434" kern="1200">
          <a:solidFill>
            <a:schemeClr val="tx1"/>
          </a:solidFill>
          <a:latin typeface="+mn-lt"/>
          <a:ea typeface="+mn-ea"/>
          <a:cs typeface="+mn-cs"/>
        </a:defRPr>
      </a:lvl6pPr>
      <a:lvl7pPr marL="3657116" algn="l" defTabSz="1218815" rtl="0" eaLnBrk="1" latinLnBrk="0" hangingPunct="1">
        <a:defRPr sz="2434" kern="1200">
          <a:solidFill>
            <a:schemeClr val="tx1"/>
          </a:solidFill>
          <a:latin typeface="+mn-lt"/>
          <a:ea typeface="+mn-ea"/>
          <a:cs typeface="+mn-cs"/>
        </a:defRPr>
      </a:lvl7pPr>
      <a:lvl8pPr marL="4266524" algn="l" defTabSz="1218815" rtl="0" eaLnBrk="1" latinLnBrk="0" hangingPunct="1">
        <a:defRPr sz="2434" kern="1200">
          <a:solidFill>
            <a:schemeClr val="tx1"/>
          </a:solidFill>
          <a:latin typeface="+mn-lt"/>
          <a:ea typeface="+mn-ea"/>
          <a:cs typeface="+mn-cs"/>
        </a:defRPr>
      </a:lvl8pPr>
      <a:lvl9pPr marL="4876603" algn="l" defTabSz="1218815" rtl="0" eaLnBrk="1" latinLnBrk="0" hangingPunct="1">
        <a:defRPr sz="2434"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1510"/>
          <p:cNvPicPr>
            <a:picLocks noChangeArrowheads="1"/>
          </p:cNvPicPr>
          <p:nvPr userDrawn="1"/>
        </p:nvPicPr>
        <p:blipFill>
          <a:blip r:embed="rId14" cstate="screen">
            <a:clrChange>
              <a:clrFrom>
                <a:srgbClr val="000000">
                  <a:alpha val="0"/>
                </a:srgbClr>
              </a:clrFrom>
              <a:clrTo>
                <a:srgbClr val="000000">
                  <a:alpha val="0"/>
                </a:srgbClr>
              </a:clrTo>
            </a:clrChange>
            <a:duotone>
              <a:schemeClr val="accent2">
                <a:shade val="45000"/>
                <a:satMod val="135000"/>
              </a:schemeClr>
              <a:prstClr val="white"/>
            </a:duotone>
          </a:blip>
          <a:srcRect/>
          <a:stretch>
            <a:fillRect/>
          </a:stretch>
        </p:blipFill>
        <p:spPr bwMode="auto">
          <a:xfrm rot="4320000" flipH="1">
            <a:off x="148919" y="3246222"/>
            <a:ext cx="3225713" cy="5154303"/>
          </a:xfrm>
          <a:prstGeom prst="rect">
            <a:avLst/>
          </a:prstGeom>
          <a:noFill/>
          <a:ln w="9525">
            <a:noFill/>
            <a:miter lim="800000"/>
            <a:headEnd/>
            <a:tailEnd/>
          </a:ln>
        </p:spPr>
      </p:pic>
      <p:sp>
        <p:nvSpPr>
          <p:cNvPr id="2" name="标题占位符 1"/>
          <p:cNvSpPr>
            <a:spLocks noGrp="1"/>
          </p:cNvSpPr>
          <p:nvPr>
            <p:ph type="title"/>
          </p:nvPr>
        </p:nvSpPr>
        <p:spPr>
          <a:xfrm>
            <a:off x="609600" y="274639"/>
            <a:ext cx="10972801" cy="1143000"/>
          </a:xfrm>
          <a:prstGeom prst="rect">
            <a:avLst/>
          </a:prstGeom>
        </p:spPr>
        <p:txBody>
          <a:bodyPr vert="horz" lIns="115214" tIns="57607" rIns="115214" bIns="57607"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609600" y="1600201"/>
            <a:ext cx="10972801" cy="4525963"/>
          </a:xfrm>
          <a:prstGeom prst="rect">
            <a:avLst/>
          </a:prstGeom>
        </p:spPr>
        <p:txBody>
          <a:bodyPr vert="horz" lIns="115214" tIns="57607" rIns="115214" bIns="57607"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609600" y="6356351"/>
            <a:ext cx="2844800" cy="365126"/>
          </a:xfrm>
          <a:prstGeom prst="rect">
            <a:avLst/>
          </a:prstGeom>
        </p:spPr>
        <p:txBody>
          <a:bodyPr vert="horz" lIns="115214" tIns="57607" rIns="115214" bIns="57607" rtlCol="0" anchor="ctr"/>
          <a:lstStyle>
            <a:lvl1pPr algn="l">
              <a:defRPr sz="1587">
                <a:solidFill>
                  <a:schemeClr val="tx1">
                    <a:tint val="75000"/>
                  </a:schemeClr>
                </a:solidFill>
                <a:latin typeface="Times New Roman" panose="02020603050405020304" pitchFamily="18" charset="0"/>
                <a:cs typeface="Times New Roman" panose="02020603050405020304" pitchFamily="18" charset="0"/>
              </a:defRPr>
            </a:lvl1pPr>
          </a:lstStyle>
          <a:p>
            <a:fld id="{876DBDA8-8BD7-5D41-AECE-8B61D7328468}" type="datetime1">
              <a:rPr lang="zh-CN" altLang="en-US" smtClean="0"/>
              <a:t>2021/4/28</a:t>
            </a:fld>
            <a:endParaRPr lang="zh-CN" altLang="en-US" dirty="0">
              <a:latin typeface="Times New Roman" panose="02020603050405020304" pitchFamily="18" charset="0"/>
              <a:cs typeface="Times New Roman" panose="02020603050405020304" pitchFamily="18" charset="0"/>
            </a:endParaRPr>
          </a:p>
        </p:txBody>
      </p:sp>
      <p:sp>
        <p:nvSpPr>
          <p:cNvPr id="5" name="页脚占位符 4"/>
          <p:cNvSpPr>
            <a:spLocks noGrp="1"/>
          </p:cNvSpPr>
          <p:nvPr>
            <p:ph type="ftr" sz="quarter" idx="3"/>
          </p:nvPr>
        </p:nvSpPr>
        <p:spPr>
          <a:xfrm>
            <a:off x="4165601" y="6356351"/>
            <a:ext cx="3860800" cy="365126"/>
          </a:xfrm>
          <a:prstGeom prst="rect">
            <a:avLst/>
          </a:prstGeom>
        </p:spPr>
        <p:txBody>
          <a:bodyPr vert="horz" lIns="115214" tIns="57607" rIns="115214" bIns="57607" rtlCol="0" anchor="ctr"/>
          <a:lstStyle>
            <a:lvl1pPr algn="ctr">
              <a:defRPr sz="1587">
                <a:solidFill>
                  <a:schemeClr val="tx1">
                    <a:tint val="75000"/>
                  </a:schemeClr>
                </a:solidFill>
                <a:latin typeface="Times New Roman" panose="02020603050405020304" pitchFamily="18" charset="0"/>
                <a:cs typeface="Times New Roman" panose="02020603050405020304" pitchFamily="18" charset="0"/>
              </a:defRPr>
            </a:lvl1pPr>
          </a:lstStyle>
          <a:p>
            <a:endParaRPr lang="zh-CN" altLang="en-US" dirty="0">
              <a:latin typeface="Times New Roman" panose="02020603050405020304" pitchFamily="18" charset="0"/>
              <a:cs typeface="Times New Roman" panose="02020603050405020304" pitchFamily="18" charset="0"/>
            </a:endParaRPr>
          </a:p>
        </p:txBody>
      </p:sp>
      <p:sp>
        <p:nvSpPr>
          <p:cNvPr id="6" name="灯片编号占位符 5"/>
          <p:cNvSpPr>
            <a:spLocks noGrp="1"/>
          </p:cNvSpPr>
          <p:nvPr>
            <p:ph type="sldNum" sz="quarter" idx="4"/>
          </p:nvPr>
        </p:nvSpPr>
        <p:spPr>
          <a:xfrm>
            <a:off x="8737600" y="6356351"/>
            <a:ext cx="2844800" cy="365126"/>
          </a:xfrm>
          <a:prstGeom prst="rect">
            <a:avLst/>
          </a:prstGeom>
        </p:spPr>
        <p:txBody>
          <a:bodyPr vert="horz" lIns="115214" tIns="57607" rIns="115214" bIns="57607" rtlCol="0" anchor="ctr"/>
          <a:lstStyle>
            <a:lvl1pPr algn="r">
              <a:defRPr sz="1587">
                <a:solidFill>
                  <a:schemeClr val="tx1">
                    <a:tint val="75000"/>
                  </a:schemeClr>
                </a:solidFill>
                <a:latin typeface="Times New Roman" panose="02020603050405020304" pitchFamily="18" charset="0"/>
                <a:cs typeface="Times New Roman" panose="02020603050405020304" pitchFamily="18" charset="0"/>
              </a:defRPr>
            </a:lvl1pPr>
          </a:lstStyle>
          <a:p>
            <a:fld id="{B91EE9DE-39C0-45B1-B406-4DEC767CB4A8}" type="slidenum">
              <a:rPr lang="zh-CN" altLang="en-US" smtClean="0"/>
              <a:pPr/>
              <a:t>‹#›</a:t>
            </a:fld>
            <a:endParaRPr lang="zh-CN" altLang="en-US" dirty="0">
              <a:latin typeface="Times New Roman" panose="02020603050405020304" pitchFamily="18" charset="0"/>
              <a:cs typeface="Times New Roman" panose="02020603050405020304" pitchFamily="18" charset="0"/>
            </a:endParaRPr>
          </a:p>
        </p:txBody>
      </p:sp>
      <p:pic>
        <p:nvPicPr>
          <p:cNvPr id="8" name="Picture 1510"/>
          <p:cNvPicPr>
            <a:picLocks noChangeArrowheads="1"/>
          </p:cNvPicPr>
          <p:nvPr userDrawn="1"/>
        </p:nvPicPr>
        <p:blipFill>
          <a:blip r:embed="rId15" cstate="screen">
            <a:clrChange>
              <a:clrFrom>
                <a:srgbClr val="000000">
                  <a:alpha val="0"/>
                </a:srgbClr>
              </a:clrFrom>
              <a:clrTo>
                <a:srgbClr val="000000">
                  <a:alpha val="0"/>
                </a:srgbClr>
              </a:clrTo>
            </a:clrChange>
            <a:duotone>
              <a:schemeClr val="accent2">
                <a:shade val="45000"/>
                <a:satMod val="135000"/>
              </a:schemeClr>
              <a:prstClr val="white"/>
            </a:duotone>
          </a:blip>
          <a:srcRect/>
          <a:stretch>
            <a:fillRect/>
          </a:stretch>
        </p:blipFill>
        <p:spPr bwMode="auto">
          <a:xfrm rot="16200000" flipH="1">
            <a:off x="8619771" y="-986871"/>
            <a:ext cx="3909161" cy="5425087"/>
          </a:xfrm>
          <a:prstGeom prst="rect">
            <a:avLst/>
          </a:prstGeom>
          <a:noFill/>
          <a:ln w="9525">
            <a:noFill/>
            <a:miter lim="800000"/>
            <a:headEnd/>
            <a:tailEnd/>
          </a:ln>
        </p:spPr>
      </p:pic>
    </p:spTree>
    <p:extLst>
      <p:ext uri="{BB962C8B-B14F-4D97-AF65-F5344CB8AC3E}">
        <p14:creationId xmlns:p14="http://schemas.microsoft.com/office/powerpoint/2010/main" val="3171152604"/>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Lst>
  <p:transition spd="med">
    <p:fade/>
  </p:transition>
  <p:hf hdr="0" ftr="0" dt="0"/>
  <p:txStyles>
    <p:titleStyle>
      <a:lvl1pPr algn="l" defTabSz="1218815" rtl="0" eaLnBrk="1" latinLnBrk="0" hangingPunct="1">
        <a:spcBef>
          <a:spcPct val="0"/>
        </a:spcBef>
        <a:buNone/>
        <a:defRPr sz="3809" b="1" kern="1200">
          <a:solidFill>
            <a:schemeClr val="tx1"/>
          </a:solidFill>
          <a:latin typeface="+mj-lt"/>
          <a:ea typeface="+mj-ea"/>
          <a:cs typeface="+mj-cs"/>
        </a:defRPr>
      </a:lvl1pPr>
    </p:titleStyle>
    <p:bodyStyle>
      <a:lvl1pPr marL="456888" indent="-456888" algn="l" defTabSz="1218815" rtl="0" eaLnBrk="1" latinLnBrk="0" hangingPunct="1">
        <a:lnSpc>
          <a:spcPct val="120000"/>
        </a:lnSpc>
        <a:spcBef>
          <a:spcPts val="846"/>
        </a:spcBef>
        <a:buFont typeface="Arial" panose="020B0604020202020204" pitchFamily="34" charset="0"/>
        <a:buChar char="•"/>
        <a:defRPr sz="3386" kern="1200">
          <a:solidFill>
            <a:schemeClr val="tx1"/>
          </a:solidFill>
          <a:latin typeface="+mn-lt"/>
          <a:ea typeface="+mn-ea"/>
          <a:cs typeface="+mn-cs"/>
        </a:defRPr>
      </a:lvl1pPr>
      <a:lvl2pPr marL="990371" indent="-380964" algn="l" defTabSz="1218815" rtl="0" eaLnBrk="1" latinLnBrk="0" hangingPunct="1">
        <a:lnSpc>
          <a:spcPct val="120000"/>
        </a:lnSpc>
        <a:spcBef>
          <a:spcPts val="846"/>
        </a:spcBef>
        <a:buFont typeface="Arial" panose="020B0604020202020204" pitchFamily="34" charset="0"/>
        <a:buChar char="–"/>
        <a:defRPr sz="2963" kern="1200">
          <a:solidFill>
            <a:schemeClr val="tx1"/>
          </a:solidFill>
          <a:latin typeface="+mn-lt"/>
          <a:ea typeface="+mn-ea"/>
          <a:cs typeface="+mn-cs"/>
        </a:defRPr>
      </a:lvl2pPr>
      <a:lvl3pPr marL="1523854" indent="-305040" algn="l" defTabSz="1218815" rtl="0" eaLnBrk="1" latinLnBrk="0" hangingPunct="1">
        <a:lnSpc>
          <a:spcPct val="120000"/>
        </a:lnSpc>
        <a:spcBef>
          <a:spcPts val="846"/>
        </a:spcBef>
        <a:buFont typeface="Arial" panose="020B0604020202020204" pitchFamily="34" charset="0"/>
        <a:buChar char="•"/>
        <a:defRPr sz="2539" kern="1200">
          <a:solidFill>
            <a:schemeClr val="tx1"/>
          </a:solidFill>
          <a:latin typeface="+mn-lt"/>
          <a:ea typeface="+mn-ea"/>
          <a:cs typeface="+mn-cs"/>
        </a:defRPr>
      </a:lvl3pPr>
      <a:lvl4pPr marL="2133262" indent="-305040" algn="l" defTabSz="1218815" rtl="0" eaLnBrk="1" latinLnBrk="0" hangingPunct="1">
        <a:lnSpc>
          <a:spcPct val="120000"/>
        </a:lnSpc>
        <a:spcBef>
          <a:spcPts val="846"/>
        </a:spcBef>
        <a:buFont typeface="Arial" panose="020B0604020202020204" pitchFamily="34" charset="0"/>
        <a:buChar char="–"/>
        <a:defRPr sz="2116" kern="1200">
          <a:solidFill>
            <a:schemeClr val="tx1"/>
          </a:solidFill>
          <a:latin typeface="+mn-lt"/>
          <a:ea typeface="+mn-ea"/>
          <a:cs typeface="+mn-cs"/>
        </a:defRPr>
      </a:lvl4pPr>
      <a:lvl5pPr marL="2742669" indent="-305040" algn="l" defTabSz="1218815" rtl="0" eaLnBrk="1" latinLnBrk="0" hangingPunct="1">
        <a:lnSpc>
          <a:spcPct val="120000"/>
        </a:lnSpc>
        <a:spcBef>
          <a:spcPts val="846"/>
        </a:spcBef>
        <a:buFont typeface="Arial" panose="020B0604020202020204" pitchFamily="34" charset="0"/>
        <a:buChar char="»"/>
        <a:defRPr sz="2116" kern="1200">
          <a:solidFill>
            <a:schemeClr val="tx1"/>
          </a:solidFill>
          <a:latin typeface="+mn-lt"/>
          <a:ea typeface="+mn-ea"/>
          <a:cs typeface="+mn-cs"/>
        </a:defRPr>
      </a:lvl5pPr>
      <a:lvl6pPr marL="3352749" indent="-305040" algn="l" defTabSz="1218815" rtl="0" eaLnBrk="1" latinLnBrk="0" hangingPunct="1">
        <a:spcBef>
          <a:spcPct val="20000"/>
        </a:spcBef>
        <a:buFont typeface="Arial" panose="020B0604020202020204" pitchFamily="34" charset="0"/>
        <a:buChar char="•"/>
        <a:defRPr sz="2645" kern="1200">
          <a:solidFill>
            <a:schemeClr val="tx1"/>
          </a:solidFill>
          <a:latin typeface="+mn-lt"/>
          <a:ea typeface="+mn-ea"/>
          <a:cs typeface="+mn-cs"/>
        </a:defRPr>
      </a:lvl6pPr>
      <a:lvl7pPr marL="3962156" indent="-305040" algn="l" defTabSz="1218815" rtl="0" eaLnBrk="1" latinLnBrk="0" hangingPunct="1">
        <a:spcBef>
          <a:spcPct val="20000"/>
        </a:spcBef>
        <a:buFont typeface="Arial" panose="020B0604020202020204" pitchFamily="34" charset="0"/>
        <a:buChar char="•"/>
        <a:defRPr sz="2645" kern="1200">
          <a:solidFill>
            <a:schemeClr val="tx1"/>
          </a:solidFill>
          <a:latin typeface="+mn-lt"/>
          <a:ea typeface="+mn-ea"/>
          <a:cs typeface="+mn-cs"/>
        </a:defRPr>
      </a:lvl7pPr>
      <a:lvl8pPr marL="4571563" indent="-305040" algn="l" defTabSz="1218815" rtl="0" eaLnBrk="1" latinLnBrk="0" hangingPunct="1">
        <a:spcBef>
          <a:spcPct val="20000"/>
        </a:spcBef>
        <a:buFont typeface="Arial" panose="020B0604020202020204" pitchFamily="34" charset="0"/>
        <a:buChar char="•"/>
        <a:defRPr sz="2645" kern="1200">
          <a:solidFill>
            <a:schemeClr val="tx1"/>
          </a:solidFill>
          <a:latin typeface="+mn-lt"/>
          <a:ea typeface="+mn-ea"/>
          <a:cs typeface="+mn-cs"/>
        </a:defRPr>
      </a:lvl8pPr>
      <a:lvl9pPr marL="5180971" indent="-305040" algn="l" defTabSz="1218815" rtl="0" eaLnBrk="1" latinLnBrk="0" hangingPunct="1">
        <a:spcBef>
          <a:spcPct val="20000"/>
        </a:spcBef>
        <a:buFont typeface="Arial" panose="020B0604020202020204" pitchFamily="34" charset="0"/>
        <a:buChar char="•"/>
        <a:defRPr sz="2645" kern="1200">
          <a:solidFill>
            <a:schemeClr val="tx1"/>
          </a:solidFill>
          <a:latin typeface="+mn-lt"/>
          <a:ea typeface="+mn-ea"/>
          <a:cs typeface="+mn-cs"/>
        </a:defRPr>
      </a:lvl9pPr>
    </p:bodyStyle>
    <p:otherStyle>
      <a:defPPr>
        <a:defRPr lang="zh-CN"/>
      </a:defPPr>
      <a:lvl1pPr marL="0" algn="l" defTabSz="1218815" rtl="0" eaLnBrk="1" latinLnBrk="0" hangingPunct="1">
        <a:defRPr sz="2434" kern="1200">
          <a:solidFill>
            <a:schemeClr val="tx1"/>
          </a:solidFill>
          <a:latin typeface="+mn-lt"/>
          <a:ea typeface="+mn-ea"/>
          <a:cs typeface="+mn-cs"/>
        </a:defRPr>
      </a:lvl1pPr>
      <a:lvl2pPr marL="609407" algn="l" defTabSz="1218815" rtl="0" eaLnBrk="1" latinLnBrk="0" hangingPunct="1">
        <a:defRPr sz="2434" kern="1200">
          <a:solidFill>
            <a:schemeClr val="tx1"/>
          </a:solidFill>
          <a:latin typeface="+mn-lt"/>
          <a:ea typeface="+mn-ea"/>
          <a:cs typeface="+mn-cs"/>
        </a:defRPr>
      </a:lvl2pPr>
      <a:lvl3pPr marL="1218815" algn="l" defTabSz="1218815" rtl="0" eaLnBrk="1" latinLnBrk="0" hangingPunct="1">
        <a:defRPr sz="2434" kern="1200">
          <a:solidFill>
            <a:schemeClr val="tx1"/>
          </a:solidFill>
          <a:latin typeface="+mn-lt"/>
          <a:ea typeface="+mn-ea"/>
          <a:cs typeface="+mn-cs"/>
        </a:defRPr>
      </a:lvl3pPr>
      <a:lvl4pPr marL="1828894" algn="l" defTabSz="1218815" rtl="0" eaLnBrk="1" latinLnBrk="0" hangingPunct="1">
        <a:defRPr sz="2434" kern="1200">
          <a:solidFill>
            <a:schemeClr val="tx1"/>
          </a:solidFill>
          <a:latin typeface="+mn-lt"/>
          <a:ea typeface="+mn-ea"/>
          <a:cs typeface="+mn-cs"/>
        </a:defRPr>
      </a:lvl4pPr>
      <a:lvl5pPr marL="2438302" algn="l" defTabSz="1218815" rtl="0" eaLnBrk="1" latinLnBrk="0" hangingPunct="1">
        <a:defRPr sz="2434" kern="1200">
          <a:solidFill>
            <a:schemeClr val="tx1"/>
          </a:solidFill>
          <a:latin typeface="+mn-lt"/>
          <a:ea typeface="+mn-ea"/>
          <a:cs typeface="+mn-cs"/>
        </a:defRPr>
      </a:lvl5pPr>
      <a:lvl6pPr marL="3047709" algn="l" defTabSz="1218815" rtl="0" eaLnBrk="1" latinLnBrk="0" hangingPunct="1">
        <a:defRPr sz="2434" kern="1200">
          <a:solidFill>
            <a:schemeClr val="tx1"/>
          </a:solidFill>
          <a:latin typeface="+mn-lt"/>
          <a:ea typeface="+mn-ea"/>
          <a:cs typeface="+mn-cs"/>
        </a:defRPr>
      </a:lvl6pPr>
      <a:lvl7pPr marL="3657116" algn="l" defTabSz="1218815" rtl="0" eaLnBrk="1" latinLnBrk="0" hangingPunct="1">
        <a:defRPr sz="2434" kern="1200">
          <a:solidFill>
            <a:schemeClr val="tx1"/>
          </a:solidFill>
          <a:latin typeface="+mn-lt"/>
          <a:ea typeface="+mn-ea"/>
          <a:cs typeface="+mn-cs"/>
        </a:defRPr>
      </a:lvl7pPr>
      <a:lvl8pPr marL="4266524" algn="l" defTabSz="1218815" rtl="0" eaLnBrk="1" latinLnBrk="0" hangingPunct="1">
        <a:defRPr sz="2434" kern="1200">
          <a:solidFill>
            <a:schemeClr val="tx1"/>
          </a:solidFill>
          <a:latin typeface="+mn-lt"/>
          <a:ea typeface="+mn-ea"/>
          <a:cs typeface="+mn-cs"/>
        </a:defRPr>
      </a:lvl8pPr>
      <a:lvl9pPr marL="4876603" algn="l" defTabSz="1218815" rtl="0" eaLnBrk="1" latinLnBrk="0" hangingPunct="1">
        <a:defRPr sz="2434"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6.jp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13.xml"/><Relationship Id="rId5" Type="http://schemas.openxmlformats.org/officeDocument/2006/relationships/image" Target="../media/image24.png"/><Relationship Id="rId4" Type="http://schemas.openxmlformats.org/officeDocument/2006/relationships/image" Target="../media/image7.jpe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13.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7.jpeg"/></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13.xml"/><Relationship Id="rId5" Type="http://schemas.openxmlformats.org/officeDocument/2006/relationships/image" Target="../media/image28.png"/><Relationship Id="rId4" Type="http://schemas.openxmlformats.org/officeDocument/2006/relationships/image" Target="../media/image7.jpeg"/></Relationships>
</file>

<file path=ppt/slides/_rels/slide1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3.xml"/><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13.xml"/><Relationship Id="rId5" Type="http://schemas.openxmlformats.org/officeDocument/2006/relationships/image" Target="../media/image29.png"/><Relationship Id="rId4" Type="http://schemas.openxmlformats.org/officeDocument/2006/relationships/image" Target="../media/image7.jpeg"/></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13.xml"/><Relationship Id="rId5" Type="http://schemas.openxmlformats.org/officeDocument/2006/relationships/image" Target="../media/image30.png"/><Relationship Id="rId4" Type="http://schemas.openxmlformats.org/officeDocument/2006/relationships/image" Target="../media/image7.jpeg"/></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13.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7.jpeg"/></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13.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7.jpeg"/></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38.png"/><Relationship Id="rId2" Type="http://schemas.openxmlformats.org/officeDocument/2006/relationships/notesSlide" Target="../notesSlides/notesSlide18.xml"/><Relationship Id="rId1" Type="http://schemas.openxmlformats.org/officeDocument/2006/relationships/slideLayout" Target="../slideLayouts/slideLayout13.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7.jpeg"/></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9.xml"/><Relationship Id="rId1" Type="http://schemas.openxmlformats.org/officeDocument/2006/relationships/slideLayout" Target="../slideLayouts/slideLayout13.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7.jpeg"/></Relationships>
</file>

<file path=ppt/slides/_rels/slide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30.xml"/></Relationships>
</file>

<file path=ppt/slides/_rels/slide20.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8.png"/><Relationship Id="rId7" Type="http://schemas.openxmlformats.org/officeDocument/2006/relationships/image" Target="../media/image43.png"/><Relationship Id="rId2" Type="http://schemas.openxmlformats.org/officeDocument/2006/relationships/notesSlide" Target="../notesSlides/notesSlide20.xml"/><Relationship Id="rId1" Type="http://schemas.openxmlformats.org/officeDocument/2006/relationships/slideLayout" Target="../slideLayouts/slideLayout13.xml"/><Relationship Id="rId6" Type="http://schemas.openxmlformats.org/officeDocument/2006/relationships/image" Target="../media/image42.png"/><Relationship Id="rId5" Type="http://schemas.openxmlformats.org/officeDocument/2006/relationships/image" Target="../media/image41.png"/><Relationship Id="rId10" Type="http://schemas.openxmlformats.org/officeDocument/2006/relationships/image" Target="../media/image46.png"/><Relationship Id="rId4" Type="http://schemas.openxmlformats.org/officeDocument/2006/relationships/image" Target="../media/image7.jpeg"/><Relationship Id="rId9" Type="http://schemas.openxmlformats.org/officeDocument/2006/relationships/image" Target="../media/image45.png"/></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1.xml"/><Relationship Id="rId1" Type="http://schemas.openxmlformats.org/officeDocument/2006/relationships/slideLayout" Target="../slideLayouts/slideLayout13.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7.jpeg"/></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2.xml"/><Relationship Id="rId1" Type="http://schemas.openxmlformats.org/officeDocument/2006/relationships/slideLayout" Target="../slideLayouts/slideLayout13.xml"/><Relationship Id="rId5" Type="http://schemas.openxmlformats.org/officeDocument/2006/relationships/image" Target="../media/image49.png"/><Relationship Id="rId4" Type="http://schemas.openxmlformats.org/officeDocument/2006/relationships/image" Target="../media/image7.jpeg"/></Relationships>
</file>

<file path=ppt/slides/_rels/slide2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3.xml"/><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8" Type="http://schemas.openxmlformats.org/officeDocument/2006/relationships/image" Target="../media/image120.png"/><Relationship Id="rId13" Type="http://schemas.openxmlformats.org/officeDocument/2006/relationships/image" Target="../media/image201.png"/><Relationship Id="rId3" Type="http://schemas.openxmlformats.org/officeDocument/2006/relationships/image" Target="../media/image8.png"/><Relationship Id="rId7" Type="http://schemas.openxmlformats.org/officeDocument/2006/relationships/image" Target="../media/image110.png"/><Relationship Id="rId12" Type="http://schemas.openxmlformats.org/officeDocument/2006/relationships/image" Target="../media/image161.png"/><Relationship Id="rId2" Type="http://schemas.openxmlformats.org/officeDocument/2006/relationships/notesSlide" Target="../notesSlides/notesSlide24.xml"/><Relationship Id="rId1" Type="http://schemas.openxmlformats.org/officeDocument/2006/relationships/slideLayout" Target="../slideLayouts/slideLayout13.xml"/><Relationship Id="rId6" Type="http://schemas.openxmlformats.org/officeDocument/2006/relationships/image" Target="../media/image100.png"/><Relationship Id="rId11" Type="http://schemas.openxmlformats.org/officeDocument/2006/relationships/image" Target="../media/image151.png"/><Relationship Id="rId5" Type="http://schemas.openxmlformats.org/officeDocument/2006/relationships/image" Target="../media/image90.png"/><Relationship Id="rId10" Type="http://schemas.openxmlformats.org/officeDocument/2006/relationships/image" Target="../media/image140.png"/><Relationship Id="rId4" Type="http://schemas.openxmlformats.org/officeDocument/2006/relationships/image" Target="../media/image7.jpeg"/><Relationship Id="rId9" Type="http://schemas.openxmlformats.org/officeDocument/2006/relationships/image" Target="../media/image130.png"/></Relationships>
</file>

<file path=ppt/slides/_rels/slide25.xml.rels><?xml version="1.0" encoding="UTF-8" standalone="yes"?>
<Relationships xmlns="http://schemas.openxmlformats.org/package/2006/relationships"><Relationship Id="rId8" Type="http://schemas.openxmlformats.org/officeDocument/2006/relationships/image" Target="../media/image110.png"/><Relationship Id="rId18" Type="http://schemas.openxmlformats.org/officeDocument/2006/relationships/image" Target="../media/image220.png"/><Relationship Id="rId13" Type="http://schemas.openxmlformats.org/officeDocument/2006/relationships/image" Target="../media/image170.png"/><Relationship Id="rId3" Type="http://schemas.openxmlformats.org/officeDocument/2006/relationships/image" Target="../media/image8.png"/><Relationship Id="rId7" Type="http://schemas.openxmlformats.org/officeDocument/2006/relationships/image" Target="../media/image100.png"/><Relationship Id="rId12" Type="http://schemas.openxmlformats.org/officeDocument/2006/relationships/image" Target="../media/image160.png"/><Relationship Id="rId2" Type="http://schemas.openxmlformats.org/officeDocument/2006/relationships/notesSlide" Target="../notesSlides/notesSlide25.xml"/><Relationship Id="rId20" Type="http://schemas.openxmlformats.org/officeDocument/2006/relationships/image" Target="../media/image150.png"/><Relationship Id="rId16" Type="http://schemas.openxmlformats.org/officeDocument/2006/relationships/image" Target="../media/image200.png"/><Relationship Id="rId1" Type="http://schemas.openxmlformats.org/officeDocument/2006/relationships/slideLayout" Target="../slideLayouts/slideLayout13.xml"/><Relationship Id="rId6" Type="http://schemas.openxmlformats.org/officeDocument/2006/relationships/image" Target="../media/image90.png"/><Relationship Id="rId11" Type="http://schemas.openxmlformats.org/officeDocument/2006/relationships/image" Target="../media/image140.png"/><Relationship Id="rId5" Type="http://schemas.openxmlformats.org/officeDocument/2006/relationships/image" Target="../media/image50.png"/><Relationship Id="rId15" Type="http://schemas.openxmlformats.org/officeDocument/2006/relationships/image" Target="../media/image190.png"/><Relationship Id="rId10" Type="http://schemas.openxmlformats.org/officeDocument/2006/relationships/image" Target="../media/image130.png"/><Relationship Id="rId19" Type="http://schemas.openxmlformats.org/officeDocument/2006/relationships/image" Target="../media/image230.png"/><Relationship Id="rId4" Type="http://schemas.openxmlformats.org/officeDocument/2006/relationships/image" Target="../media/image7.jpeg"/><Relationship Id="rId9" Type="http://schemas.openxmlformats.org/officeDocument/2006/relationships/image" Target="../media/image120.png"/><Relationship Id="rId14" Type="http://schemas.openxmlformats.org/officeDocument/2006/relationships/image" Target="../media/image180.png"/></Relationships>
</file>

<file path=ppt/slides/_rels/slide26.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52.png"/><Relationship Id="rId2" Type="http://schemas.openxmlformats.org/officeDocument/2006/relationships/notesSlide" Target="../notesSlides/notesSlide26.xml"/><Relationship Id="rId1" Type="http://schemas.openxmlformats.org/officeDocument/2006/relationships/slideLayout" Target="../slideLayouts/slideLayout13.xml"/><Relationship Id="rId6" Type="http://schemas.openxmlformats.org/officeDocument/2006/relationships/image" Target="../media/image51.emf"/><Relationship Id="rId5" Type="http://schemas.openxmlformats.org/officeDocument/2006/relationships/package" Target="../embeddings/Microsoft_Excel_Worksheet.xlsx"/><Relationship Id="rId4" Type="http://schemas.openxmlformats.org/officeDocument/2006/relationships/image" Target="../media/image7.jpeg"/></Relationships>
</file>

<file path=ppt/slides/_rels/slide2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7.xml"/><Relationship Id="rId1" Type="http://schemas.openxmlformats.org/officeDocument/2006/relationships/slideLayout" Target="../slideLayouts/slideLayout13.xml"/><Relationship Id="rId5" Type="http://schemas.openxmlformats.org/officeDocument/2006/relationships/image" Target="../media/image6.jpg"/><Relationship Id="rId4" Type="http://schemas.microsoft.com/office/2007/relationships/hdphoto" Target="../media/hdphoto1.wdp"/></Relationships>
</file>

<file path=ppt/slides/_rels/slide2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8.xml"/><Relationship Id="rId1" Type="http://schemas.openxmlformats.org/officeDocument/2006/relationships/slideLayout" Target="../slideLayouts/slideLayout13.xml"/><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xml"/><Relationship Id="rId1" Type="http://schemas.openxmlformats.org/officeDocument/2006/relationships/slideLayout" Target="../slideLayouts/slideLayout30.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7.jpe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3.xml"/><Relationship Id="rId4" Type="http://schemas.openxmlformats.org/officeDocument/2006/relationships/image" Target="../media/image7.jpe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3.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7.jpeg"/></Relationships>
</file>

<file path=ppt/slides/_rels/slide7.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8.png"/><Relationship Id="rId7"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13.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7.jpeg"/></Relationships>
</file>

<file path=ppt/slides/_rels/slide8.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8.png"/><Relationship Id="rId7"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13.xml"/><Relationship Id="rId6" Type="http://schemas.openxmlformats.org/officeDocument/2006/relationships/image" Target="../media/image18.png"/><Relationship Id="rId5" Type="http://schemas.openxmlformats.org/officeDocument/2006/relationships/image" Target="../media/image14.png"/><Relationship Id="rId4" Type="http://schemas.openxmlformats.org/officeDocument/2006/relationships/image" Target="../media/image7.jpe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13.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7.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AD44DF44-2863-C74A-9AA8-F7BFF48FDB7E}"/>
              </a:ext>
            </a:extLst>
          </p:cNvPr>
          <p:cNvPicPr>
            <a:picLocks noChangeAspect="1"/>
          </p:cNvPicPr>
          <p:nvPr/>
        </p:nvPicPr>
        <p:blipFill>
          <a:blip r:embed="rId3" cstate="screen">
            <a:extLst>
              <a:ext uri="{BEBA8EAE-BF5A-486C-A8C5-ECC9F3942E4B}">
                <a14:imgProps xmlns:a14="http://schemas.microsoft.com/office/drawing/2010/main">
                  <a14:imgLayer r:embed="rId4">
                    <a14:imgEffect>
                      <a14:saturation sat="200000"/>
                    </a14:imgEffect>
                  </a14:imgLayer>
                </a14:imgProps>
              </a:ext>
            </a:extLst>
          </a:blip>
          <a:stretch>
            <a:fillRect/>
          </a:stretch>
        </p:blipFill>
        <p:spPr>
          <a:xfrm>
            <a:off x="0" y="-63970"/>
            <a:ext cx="12208952" cy="6858416"/>
          </a:xfrm>
          <a:prstGeom prst="rect">
            <a:avLst/>
          </a:prstGeom>
        </p:spPr>
      </p:pic>
      <p:sp>
        <p:nvSpPr>
          <p:cNvPr id="2" name="文本框 1"/>
          <p:cNvSpPr txBox="1"/>
          <p:nvPr/>
        </p:nvSpPr>
        <p:spPr>
          <a:xfrm>
            <a:off x="618075" y="2199639"/>
            <a:ext cx="10972801" cy="2062103"/>
          </a:xfrm>
          <a:prstGeom prst="rect">
            <a:avLst/>
          </a:prstGeom>
          <a:noFill/>
        </p:spPr>
        <p:txBody>
          <a:bodyPr wrap="square" rtlCol="0">
            <a:spAutoFit/>
          </a:bodyPr>
          <a:lstStyle/>
          <a:p>
            <a:pPr algn="ctr"/>
            <a:r>
              <a:rPr lang="en-US" altLang="zh-CN" sz="3200" b="1" dirty="0">
                <a:latin typeface="Times New Roman" panose="02020603050405020304" pitchFamily="18" charset="0"/>
                <a:cs typeface="Times New Roman" panose="02020603050405020304" pitchFamily="18" charset="0"/>
              </a:rPr>
              <a:t>A Unified MRC Framework for Named Entity Recognition</a:t>
            </a:r>
          </a:p>
          <a:p>
            <a:pPr algn="ctr"/>
            <a:r>
              <a:rPr lang="en-US" altLang="zh-CN" sz="3200" b="1" dirty="0">
                <a:latin typeface="Times New Roman" panose="02020603050405020304" pitchFamily="18" charset="0"/>
                <a:cs typeface="Times New Roman" panose="02020603050405020304" pitchFamily="18" charset="0"/>
              </a:rPr>
              <a:t>&amp;</a:t>
            </a:r>
          </a:p>
          <a:p>
            <a:pPr algn="ctr"/>
            <a:r>
              <a:rPr lang="en-US" altLang="zh-CN" sz="3200" b="1" dirty="0">
                <a:latin typeface="Times New Roman" panose="02020603050405020304" pitchFamily="18" charset="0"/>
                <a:cs typeface="Times New Roman" panose="02020603050405020304" pitchFamily="18" charset="0"/>
              </a:rPr>
              <a:t>HIT: Nested Named Entity Recognition via Head-Tail Pair</a:t>
            </a:r>
          </a:p>
          <a:p>
            <a:pPr algn="ctr"/>
            <a:r>
              <a:rPr lang="en-US" altLang="zh-CN" sz="3200" b="1" dirty="0">
                <a:latin typeface="Times New Roman" panose="02020603050405020304" pitchFamily="18" charset="0"/>
                <a:cs typeface="Times New Roman" panose="02020603050405020304" pitchFamily="18" charset="0"/>
              </a:rPr>
              <a:t>and Token Interaction</a:t>
            </a:r>
            <a:endParaRPr lang="zh-CN" altLang="en-US" sz="3200" b="1" dirty="0">
              <a:latin typeface="Times New Roman" panose="02020603050405020304" pitchFamily="18" charset="0"/>
              <a:cs typeface="Times New Roman" panose="02020603050405020304" pitchFamily="18" charset="0"/>
            </a:endParaRPr>
          </a:p>
        </p:txBody>
      </p:sp>
      <p:sp>
        <p:nvSpPr>
          <p:cNvPr id="3" name="文本框 2"/>
          <p:cNvSpPr txBox="1"/>
          <p:nvPr/>
        </p:nvSpPr>
        <p:spPr>
          <a:xfrm>
            <a:off x="6560003" y="4877463"/>
            <a:ext cx="5022398" cy="892552"/>
          </a:xfrm>
          <a:prstGeom prst="rect">
            <a:avLst/>
          </a:prstGeom>
          <a:noFill/>
        </p:spPr>
        <p:txBody>
          <a:bodyPr wrap="square" rtlCol="0">
            <a:spAutoFit/>
          </a:bodyPr>
          <a:lstStyle/>
          <a:p>
            <a:pPr algn="r"/>
            <a:r>
              <a:rPr lang="zh-CN" altLang="en-US" sz="2600" b="1" dirty="0">
                <a:latin typeface="Times New Roman" panose="02020603050405020304" pitchFamily="18" charset="0"/>
                <a:cs typeface="Times New Roman" panose="02020603050405020304" pitchFamily="18" charset="0"/>
              </a:rPr>
              <a:t>汇报人：马东阳</a:t>
            </a:r>
            <a:endParaRPr lang="en-US" altLang="zh-CN" sz="2600" b="1" dirty="0">
              <a:latin typeface="Times New Roman" panose="02020603050405020304" pitchFamily="18" charset="0"/>
              <a:cs typeface="Times New Roman" panose="02020603050405020304" pitchFamily="18" charset="0"/>
            </a:endParaRPr>
          </a:p>
          <a:p>
            <a:pPr algn="r"/>
            <a:r>
              <a:rPr lang="zh-CN" altLang="en-US" sz="2600" b="1" dirty="0">
                <a:latin typeface="Times New Roman" panose="02020603050405020304" pitchFamily="18" charset="0"/>
                <a:cs typeface="Times New Roman" panose="02020603050405020304" pitchFamily="18" charset="0"/>
              </a:rPr>
              <a:t>指导老师：朱聪慧</a:t>
            </a:r>
          </a:p>
        </p:txBody>
      </p:sp>
      <p:pic>
        <p:nvPicPr>
          <p:cNvPr id="6" name="图片 5">
            <a:extLst>
              <a:ext uri="{FF2B5EF4-FFF2-40B4-BE49-F238E27FC236}">
                <a16:creationId xmlns:a16="http://schemas.microsoft.com/office/drawing/2014/main" id="{B098643B-8956-4524-8896-AF92627DDD1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9789" y="451937"/>
            <a:ext cx="3254462" cy="788190"/>
          </a:xfrm>
          <a:prstGeom prst="rect">
            <a:avLst/>
          </a:prstGeom>
        </p:spPr>
      </p:pic>
    </p:spTree>
    <p:extLst>
      <p:ext uri="{BB962C8B-B14F-4D97-AF65-F5344CB8AC3E}">
        <p14:creationId xmlns:p14="http://schemas.microsoft.com/office/powerpoint/2010/main" val="38910661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562707" y="646490"/>
            <a:ext cx="8695593" cy="523220"/>
          </a:xfrm>
          <a:prstGeom prst="rect">
            <a:avLst/>
          </a:prstGeom>
          <a:noFill/>
        </p:spPr>
        <p:txBody>
          <a:bodyPr wrap="square" rtlCol="0">
            <a:spAutoFit/>
          </a:bodyPr>
          <a:lstStyle/>
          <a:p>
            <a:r>
              <a:rPr lang="en-US" altLang="zh-CN" sz="2800" b="1" dirty="0">
                <a:latin typeface="+mj-ea"/>
                <a:ea typeface="+mj-ea"/>
                <a:cs typeface="Times New Roman" panose="02020603050405020304" pitchFamily="18" charset="0"/>
              </a:rPr>
              <a:t>MRC-NER</a:t>
            </a:r>
            <a:r>
              <a:rPr lang="zh-CN" altLang="en-US" sz="2800" b="1" dirty="0">
                <a:latin typeface="+mj-ea"/>
                <a:ea typeface="+mj-ea"/>
                <a:cs typeface="Times New Roman" panose="02020603050405020304" pitchFamily="18" charset="0"/>
              </a:rPr>
              <a:t>：基于机器阅读理解的嵌套命名实体识别</a:t>
            </a:r>
            <a:endParaRPr lang="en-US" altLang="zh-CN" sz="2800" b="1" dirty="0">
              <a:latin typeface="+mj-ea"/>
              <a:ea typeface="+mj-ea"/>
              <a:cs typeface="Times New Roman" panose="02020603050405020304" pitchFamily="18" charset="0"/>
            </a:endParaRPr>
          </a:p>
        </p:txBody>
      </p:sp>
      <p:grpSp>
        <p:nvGrpSpPr>
          <p:cNvPr id="5" name="组合 4">
            <a:extLst>
              <a:ext uri="{FF2B5EF4-FFF2-40B4-BE49-F238E27FC236}">
                <a16:creationId xmlns:a16="http://schemas.microsoft.com/office/drawing/2014/main" id="{E2EF829A-6B67-4464-9995-47B52BB8B5D0}"/>
              </a:ext>
            </a:extLst>
          </p:cNvPr>
          <p:cNvGrpSpPr/>
          <p:nvPr/>
        </p:nvGrpSpPr>
        <p:grpSpPr>
          <a:xfrm>
            <a:off x="0" y="702885"/>
            <a:ext cx="367754" cy="416780"/>
            <a:chOff x="0" y="702885"/>
            <a:chExt cx="367754" cy="416780"/>
          </a:xfrm>
        </p:grpSpPr>
        <p:pic>
          <p:nvPicPr>
            <p:cNvPr id="3" name="图片 2">
              <a:extLst>
                <a:ext uri="{FF2B5EF4-FFF2-40B4-BE49-F238E27FC236}">
                  <a16:creationId xmlns:a16="http://schemas.microsoft.com/office/drawing/2014/main" id="{37AE7E84-8AA4-473D-B5BC-053826417794}"/>
                </a:ext>
              </a:extLst>
            </p:cNvPr>
            <p:cNvPicPr>
              <a:picLocks noChangeAspect="1"/>
            </p:cNvPicPr>
            <p:nvPr/>
          </p:nvPicPr>
          <p:blipFill>
            <a:blip r:embed="rId3"/>
            <a:stretch>
              <a:fillRect/>
            </a:stretch>
          </p:blipFill>
          <p:spPr>
            <a:xfrm>
              <a:off x="0" y="702885"/>
              <a:ext cx="281354" cy="416780"/>
            </a:xfrm>
            <a:prstGeom prst="rect">
              <a:avLst/>
            </a:prstGeom>
          </p:spPr>
        </p:pic>
        <p:pic>
          <p:nvPicPr>
            <p:cNvPr id="9" name="图片 8">
              <a:extLst>
                <a:ext uri="{FF2B5EF4-FFF2-40B4-BE49-F238E27FC236}">
                  <a16:creationId xmlns:a16="http://schemas.microsoft.com/office/drawing/2014/main" id="{8B5B2EAD-1082-40EE-973B-E677BAFE5A35}"/>
                </a:ext>
              </a:extLst>
            </p:cNvPr>
            <p:cNvPicPr>
              <a:picLocks/>
            </p:cNvPicPr>
            <p:nvPr/>
          </p:nvPicPr>
          <p:blipFill>
            <a:blip r:embed="rId3"/>
            <a:stretch>
              <a:fillRect/>
            </a:stretch>
          </p:blipFill>
          <p:spPr>
            <a:xfrm>
              <a:off x="281354" y="771300"/>
              <a:ext cx="86400" cy="273600"/>
            </a:xfrm>
            <a:prstGeom prst="rect">
              <a:avLst/>
            </a:prstGeom>
          </p:spPr>
        </p:pic>
      </p:grpSp>
      <p:cxnSp>
        <p:nvCxnSpPr>
          <p:cNvPr id="10" name="直接连接符 9">
            <a:extLst>
              <a:ext uri="{FF2B5EF4-FFF2-40B4-BE49-F238E27FC236}">
                <a16:creationId xmlns:a16="http://schemas.microsoft.com/office/drawing/2014/main" id="{29F4AE27-B393-43D9-BD4C-1A05C1AC2BFF}"/>
              </a:ext>
            </a:extLst>
          </p:cNvPr>
          <p:cNvCxnSpPr>
            <a:cxnSpLocks/>
          </p:cNvCxnSpPr>
          <p:nvPr/>
        </p:nvCxnSpPr>
        <p:spPr>
          <a:xfrm>
            <a:off x="562708" y="593518"/>
            <a:ext cx="396000" cy="0"/>
          </a:xfrm>
          <a:prstGeom prst="line">
            <a:avLst/>
          </a:prstGeom>
          <a:ln w="25400">
            <a:solidFill>
              <a:srgbClr val="000000"/>
            </a:solidFill>
          </a:ln>
        </p:spPr>
        <p:style>
          <a:lnRef idx="1">
            <a:schemeClr val="accent1"/>
          </a:lnRef>
          <a:fillRef idx="0">
            <a:schemeClr val="accent1"/>
          </a:fillRef>
          <a:effectRef idx="0">
            <a:schemeClr val="accent1"/>
          </a:effectRef>
          <a:fontRef idx="minor">
            <a:schemeClr val="tx1"/>
          </a:fontRef>
        </p:style>
      </p:cxnSp>
      <p:pic>
        <p:nvPicPr>
          <p:cNvPr id="21" name="图片 20">
            <a:extLst>
              <a:ext uri="{FF2B5EF4-FFF2-40B4-BE49-F238E27FC236}">
                <a16:creationId xmlns:a16="http://schemas.microsoft.com/office/drawing/2014/main" id="{8E467501-9555-4B1A-985F-D67F0B2FB9C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748947" y="189950"/>
            <a:ext cx="2125699" cy="514818"/>
          </a:xfrm>
          <a:prstGeom prst="rect">
            <a:avLst/>
          </a:prstGeom>
        </p:spPr>
      </p:pic>
      <p:grpSp>
        <p:nvGrpSpPr>
          <p:cNvPr id="22" name="组合 21">
            <a:extLst>
              <a:ext uri="{FF2B5EF4-FFF2-40B4-BE49-F238E27FC236}">
                <a16:creationId xmlns:a16="http://schemas.microsoft.com/office/drawing/2014/main" id="{AFFABCBD-516C-455E-A593-2ABFF5FD8194}"/>
              </a:ext>
            </a:extLst>
          </p:cNvPr>
          <p:cNvGrpSpPr/>
          <p:nvPr/>
        </p:nvGrpSpPr>
        <p:grpSpPr>
          <a:xfrm>
            <a:off x="958708" y="1388647"/>
            <a:ext cx="4310560" cy="461665"/>
            <a:chOff x="1992923" y="1609795"/>
            <a:chExt cx="4310560" cy="461665"/>
          </a:xfrm>
        </p:grpSpPr>
        <p:sp>
          <p:nvSpPr>
            <p:cNvPr id="23" name="矩形 22">
              <a:extLst>
                <a:ext uri="{FF2B5EF4-FFF2-40B4-BE49-F238E27FC236}">
                  <a16:creationId xmlns:a16="http://schemas.microsoft.com/office/drawing/2014/main" id="{C35304A8-FD38-4D16-95FA-57EF91E557F0}"/>
                </a:ext>
              </a:extLst>
            </p:cNvPr>
            <p:cNvSpPr/>
            <p:nvPr/>
          </p:nvSpPr>
          <p:spPr>
            <a:xfrm>
              <a:off x="1992923" y="1840628"/>
              <a:ext cx="72000" cy="720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mj-ea"/>
                <a:ea typeface="+mj-ea"/>
              </a:endParaRPr>
            </a:p>
          </p:txBody>
        </p:sp>
        <p:sp>
          <p:nvSpPr>
            <p:cNvPr id="24" name="文本框 23">
              <a:extLst>
                <a:ext uri="{FF2B5EF4-FFF2-40B4-BE49-F238E27FC236}">
                  <a16:creationId xmlns:a16="http://schemas.microsoft.com/office/drawing/2014/main" id="{6D7010AE-A15B-45F6-B9E3-E2B442A6264D}"/>
                </a:ext>
              </a:extLst>
            </p:cNvPr>
            <p:cNvSpPr txBox="1"/>
            <p:nvPr/>
          </p:nvSpPr>
          <p:spPr>
            <a:xfrm>
              <a:off x="2178882" y="1609795"/>
              <a:ext cx="4124601" cy="461665"/>
            </a:xfrm>
            <a:prstGeom prst="rect">
              <a:avLst/>
            </a:prstGeom>
            <a:noFill/>
          </p:spPr>
          <p:txBody>
            <a:bodyPr wrap="square" rtlCol="0">
              <a:spAutoFit/>
            </a:bodyPr>
            <a:lstStyle/>
            <a:p>
              <a:r>
                <a:rPr lang="zh-CN" altLang="en-US" sz="2400" b="1" dirty="0">
                  <a:latin typeface="+mj-ea"/>
                  <a:ea typeface="+mj-ea"/>
                </a:rPr>
                <a:t>实验</a:t>
              </a:r>
            </a:p>
          </p:txBody>
        </p:sp>
      </p:grpSp>
      <p:pic>
        <p:nvPicPr>
          <p:cNvPr id="6" name="图片 5">
            <a:extLst>
              <a:ext uri="{FF2B5EF4-FFF2-40B4-BE49-F238E27FC236}">
                <a16:creationId xmlns:a16="http://schemas.microsoft.com/office/drawing/2014/main" id="{4616586E-603A-4074-A6BA-A0927367B30B}"/>
              </a:ext>
            </a:extLst>
          </p:cNvPr>
          <p:cNvPicPr>
            <a:picLocks noChangeAspect="1"/>
          </p:cNvPicPr>
          <p:nvPr/>
        </p:nvPicPr>
        <p:blipFill>
          <a:blip r:embed="rId5"/>
          <a:stretch>
            <a:fillRect/>
          </a:stretch>
        </p:blipFill>
        <p:spPr>
          <a:xfrm>
            <a:off x="2836613" y="1222681"/>
            <a:ext cx="6518773" cy="5503644"/>
          </a:xfrm>
          <a:prstGeom prst="rect">
            <a:avLst/>
          </a:prstGeom>
        </p:spPr>
      </p:pic>
    </p:spTree>
    <p:extLst>
      <p:ext uri="{BB962C8B-B14F-4D97-AF65-F5344CB8AC3E}">
        <p14:creationId xmlns:p14="http://schemas.microsoft.com/office/powerpoint/2010/main" val="1787116513"/>
      </p:ext>
    </p:extLst>
  </p:cSld>
  <p:clrMapOvr>
    <a:masterClrMapping/>
  </p:clrMapOvr>
  <p:transition spd="med">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562707" y="646490"/>
            <a:ext cx="8695593" cy="523220"/>
          </a:xfrm>
          <a:prstGeom prst="rect">
            <a:avLst/>
          </a:prstGeom>
          <a:noFill/>
        </p:spPr>
        <p:txBody>
          <a:bodyPr wrap="square" rtlCol="0">
            <a:spAutoFit/>
          </a:bodyPr>
          <a:lstStyle/>
          <a:p>
            <a:r>
              <a:rPr lang="en-US" altLang="zh-CN" sz="2800" b="1" dirty="0">
                <a:latin typeface="+mj-ea"/>
                <a:ea typeface="+mj-ea"/>
                <a:cs typeface="Times New Roman" panose="02020603050405020304" pitchFamily="18" charset="0"/>
              </a:rPr>
              <a:t>MRC-NER</a:t>
            </a:r>
            <a:r>
              <a:rPr lang="zh-CN" altLang="en-US" sz="2800" b="1" dirty="0">
                <a:latin typeface="+mj-ea"/>
                <a:ea typeface="+mj-ea"/>
                <a:cs typeface="Times New Roman" panose="02020603050405020304" pitchFamily="18" charset="0"/>
              </a:rPr>
              <a:t>：基于机器阅读理解的嵌套命名实体识别</a:t>
            </a:r>
            <a:endParaRPr lang="en-US" altLang="zh-CN" sz="2800" b="1" dirty="0">
              <a:latin typeface="+mj-ea"/>
              <a:ea typeface="+mj-ea"/>
              <a:cs typeface="Times New Roman" panose="02020603050405020304" pitchFamily="18" charset="0"/>
            </a:endParaRPr>
          </a:p>
        </p:txBody>
      </p:sp>
      <p:grpSp>
        <p:nvGrpSpPr>
          <p:cNvPr id="5" name="组合 4">
            <a:extLst>
              <a:ext uri="{FF2B5EF4-FFF2-40B4-BE49-F238E27FC236}">
                <a16:creationId xmlns:a16="http://schemas.microsoft.com/office/drawing/2014/main" id="{E2EF829A-6B67-4464-9995-47B52BB8B5D0}"/>
              </a:ext>
            </a:extLst>
          </p:cNvPr>
          <p:cNvGrpSpPr/>
          <p:nvPr/>
        </p:nvGrpSpPr>
        <p:grpSpPr>
          <a:xfrm>
            <a:off x="0" y="702885"/>
            <a:ext cx="367754" cy="416780"/>
            <a:chOff x="0" y="702885"/>
            <a:chExt cx="367754" cy="416780"/>
          </a:xfrm>
        </p:grpSpPr>
        <p:pic>
          <p:nvPicPr>
            <p:cNvPr id="3" name="图片 2">
              <a:extLst>
                <a:ext uri="{FF2B5EF4-FFF2-40B4-BE49-F238E27FC236}">
                  <a16:creationId xmlns:a16="http://schemas.microsoft.com/office/drawing/2014/main" id="{37AE7E84-8AA4-473D-B5BC-053826417794}"/>
                </a:ext>
              </a:extLst>
            </p:cNvPr>
            <p:cNvPicPr>
              <a:picLocks noChangeAspect="1"/>
            </p:cNvPicPr>
            <p:nvPr/>
          </p:nvPicPr>
          <p:blipFill>
            <a:blip r:embed="rId3"/>
            <a:stretch>
              <a:fillRect/>
            </a:stretch>
          </p:blipFill>
          <p:spPr>
            <a:xfrm>
              <a:off x="0" y="702885"/>
              <a:ext cx="281354" cy="416780"/>
            </a:xfrm>
            <a:prstGeom prst="rect">
              <a:avLst/>
            </a:prstGeom>
          </p:spPr>
        </p:pic>
        <p:pic>
          <p:nvPicPr>
            <p:cNvPr id="9" name="图片 8">
              <a:extLst>
                <a:ext uri="{FF2B5EF4-FFF2-40B4-BE49-F238E27FC236}">
                  <a16:creationId xmlns:a16="http://schemas.microsoft.com/office/drawing/2014/main" id="{8B5B2EAD-1082-40EE-973B-E677BAFE5A35}"/>
                </a:ext>
              </a:extLst>
            </p:cNvPr>
            <p:cNvPicPr>
              <a:picLocks/>
            </p:cNvPicPr>
            <p:nvPr/>
          </p:nvPicPr>
          <p:blipFill>
            <a:blip r:embed="rId3"/>
            <a:stretch>
              <a:fillRect/>
            </a:stretch>
          </p:blipFill>
          <p:spPr>
            <a:xfrm>
              <a:off x="281354" y="771300"/>
              <a:ext cx="86400" cy="273600"/>
            </a:xfrm>
            <a:prstGeom prst="rect">
              <a:avLst/>
            </a:prstGeom>
          </p:spPr>
        </p:pic>
      </p:grpSp>
      <p:cxnSp>
        <p:nvCxnSpPr>
          <p:cNvPr id="10" name="直接连接符 9">
            <a:extLst>
              <a:ext uri="{FF2B5EF4-FFF2-40B4-BE49-F238E27FC236}">
                <a16:creationId xmlns:a16="http://schemas.microsoft.com/office/drawing/2014/main" id="{29F4AE27-B393-43D9-BD4C-1A05C1AC2BFF}"/>
              </a:ext>
            </a:extLst>
          </p:cNvPr>
          <p:cNvCxnSpPr>
            <a:cxnSpLocks/>
          </p:cNvCxnSpPr>
          <p:nvPr/>
        </p:nvCxnSpPr>
        <p:spPr>
          <a:xfrm>
            <a:off x="562708" y="593518"/>
            <a:ext cx="396000" cy="0"/>
          </a:xfrm>
          <a:prstGeom prst="line">
            <a:avLst/>
          </a:prstGeom>
          <a:ln w="25400">
            <a:solidFill>
              <a:srgbClr val="000000"/>
            </a:solidFill>
          </a:ln>
        </p:spPr>
        <p:style>
          <a:lnRef idx="1">
            <a:schemeClr val="accent1"/>
          </a:lnRef>
          <a:fillRef idx="0">
            <a:schemeClr val="accent1"/>
          </a:fillRef>
          <a:effectRef idx="0">
            <a:schemeClr val="accent1"/>
          </a:effectRef>
          <a:fontRef idx="minor">
            <a:schemeClr val="tx1"/>
          </a:fontRef>
        </p:style>
      </p:cxnSp>
      <p:pic>
        <p:nvPicPr>
          <p:cNvPr id="21" name="图片 20">
            <a:extLst>
              <a:ext uri="{FF2B5EF4-FFF2-40B4-BE49-F238E27FC236}">
                <a16:creationId xmlns:a16="http://schemas.microsoft.com/office/drawing/2014/main" id="{8E467501-9555-4B1A-985F-D67F0B2FB9C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748947" y="189950"/>
            <a:ext cx="2125699" cy="514818"/>
          </a:xfrm>
          <a:prstGeom prst="rect">
            <a:avLst/>
          </a:prstGeom>
        </p:spPr>
      </p:pic>
      <p:grpSp>
        <p:nvGrpSpPr>
          <p:cNvPr id="22" name="组合 21">
            <a:extLst>
              <a:ext uri="{FF2B5EF4-FFF2-40B4-BE49-F238E27FC236}">
                <a16:creationId xmlns:a16="http://schemas.microsoft.com/office/drawing/2014/main" id="{AFFABCBD-516C-455E-A593-2ABFF5FD8194}"/>
              </a:ext>
            </a:extLst>
          </p:cNvPr>
          <p:cNvGrpSpPr/>
          <p:nvPr/>
        </p:nvGrpSpPr>
        <p:grpSpPr>
          <a:xfrm>
            <a:off x="958708" y="1388647"/>
            <a:ext cx="5813567" cy="461665"/>
            <a:chOff x="1992923" y="1609795"/>
            <a:chExt cx="5813567" cy="461665"/>
          </a:xfrm>
        </p:grpSpPr>
        <p:sp>
          <p:nvSpPr>
            <p:cNvPr id="23" name="矩形 22">
              <a:extLst>
                <a:ext uri="{FF2B5EF4-FFF2-40B4-BE49-F238E27FC236}">
                  <a16:creationId xmlns:a16="http://schemas.microsoft.com/office/drawing/2014/main" id="{C35304A8-FD38-4D16-95FA-57EF91E557F0}"/>
                </a:ext>
              </a:extLst>
            </p:cNvPr>
            <p:cNvSpPr/>
            <p:nvPr/>
          </p:nvSpPr>
          <p:spPr>
            <a:xfrm>
              <a:off x="1992923" y="1840628"/>
              <a:ext cx="72000" cy="720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mj-ea"/>
                <a:ea typeface="+mj-ea"/>
              </a:endParaRPr>
            </a:p>
          </p:txBody>
        </p:sp>
        <p:sp>
          <p:nvSpPr>
            <p:cNvPr id="24" name="文本框 23">
              <a:extLst>
                <a:ext uri="{FF2B5EF4-FFF2-40B4-BE49-F238E27FC236}">
                  <a16:creationId xmlns:a16="http://schemas.microsoft.com/office/drawing/2014/main" id="{6D7010AE-A15B-45F6-B9E3-E2B442A6264D}"/>
                </a:ext>
              </a:extLst>
            </p:cNvPr>
            <p:cNvSpPr txBox="1"/>
            <p:nvPr/>
          </p:nvSpPr>
          <p:spPr>
            <a:xfrm>
              <a:off x="2178882" y="1609795"/>
              <a:ext cx="5627608" cy="461665"/>
            </a:xfrm>
            <a:prstGeom prst="rect">
              <a:avLst/>
            </a:prstGeom>
            <a:noFill/>
          </p:spPr>
          <p:txBody>
            <a:bodyPr wrap="square" rtlCol="0">
              <a:spAutoFit/>
            </a:bodyPr>
            <a:lstStyle/>
            <a:p>
              <a:r>
                <a:rPr lang="zh-CN" altLang="en-US" sz="2400" b="1" dirty="0">
                  <a:latin typeface="+mj-ea"/>
                  <a:ea typeface="+mj-ea"/>
                </a:rPr>
                <a:t>实验 </a:t>
              </a:r>
              <a:r>
                <a:rPr lang="en-US" altLang="zh-CN" sz="2400" b="1" dirty="0">
                  <a:latin typeface="+mj-ea"/>
                  <a:ea typeface="+mj-ea"/>
                </a:rPr>
                <a:t>– </a:t>
              </a:r>
              <a:r>
                <a:rPr lang="zh-CN" altLang="en-US" sz="2400" b="1" dirty="0">
                  <a:latin typeface="+mj-ea"/>
                  <a:ea typeface="+mj-ea"/>
                </a:rPr>
                <a:t>问题生成方式对实验结果的影响</a:t>
              </a:r>
            </a:p>
          </p:txBody>
        </p:sp>
      </p:grpSp>
      <p:pic>
        <p:nvPicPr>
          <p:cNvPr id="4" name="图片 3">
            <a:extLst>
              <a:ext uri="{FF2B5EF4-FFF2-40B4-BE49-F238E27FC236}">
                <a16:creationId xmlns:a16="http://schemas.microsoft.com/office/drawing/2014/main" id="{8B6BA65E-63D5-47BE-A755-CA1EE5536D9F}"/>
              </a:ext>
            </a:extLst>
          </p:cNvPr>
          <p:cNvPicPr>
            <a:picLocks noChangeAspect="1"/>
          </p:cNvPicPr>
          <p:nvPr/>
        </p:nvPicPr>
        <p:blipFill>
          <a:blip r:embed="rId5"/>
          <a:stretch>
            <a:fillRect/>
          </a:stretch>
        </p:blipFill>
        <p:spPr>
          <a:xfrm>
            <a:off x="367754" y="2207213"/>
            <a:ext cx="6117698" cy="4319736"/>
          </a:xfrm>
          <a:prstGeom prst="rect">
            <a:avLst/>
          </a:prstGeom>
        </p:spPr>
      </p:pic>
      <p:pic>
        <p:nvPicPr>
          <p:cNvPr id="11" name="图片 10">
            <a:extLst>
              <a:ext uri="{FF2B5EF4-FFF2-40B4-BE49-F238E27FC236}">
                <a16:creationId xmlns:a16="http://schemas.microsoft.com/office/drawing/2014/main" id="{2D44D86A-38E0-4CB1-8E6F-A69CEF8FC588}"/>
              </a:ext>
            </a:extLst>
          </p:cNvPr>
          <p:cNvPicPr>
            <a:picLocks noChangeAspect="1"/>
          </p:cNvPicPr>
          <p:nvPr/>
        </p:nvPicPr>
        <p:blipFill>
          <a:blip r:embed="rId6"/>
          <a:stretch>
            <a:fillRect/>
          </a:stretch>
        </p:blipFill>
        <p:spPr>
          <a:xfrm>
            <a:off x="6772275" y="1330621"/>
            <a:ext cx="4221956" cy="2667418"/>
          </a:xfrm>
          <a:prstGeom prst="rect">
            <a:avLst/>
          </a:prstGeom>
        </p:spPr>
      </p:pic>
      <p:pic>
        <p:nvPicPr>
          <p:cNvPr id="13" name="图片 12">
            <a:extLst>
              <a:ext uri="{FF2B5EF4-FFF2-40B4-BE49-F238E27FC236}">
                <a16:creationId xmlns:a16="http://schemas.microsoft.com/office/drawing/2014/main" id="{DAC7A0C9-DB0B-4E42-8E2B-BC7712DC12C7}"/>
              </a:ext>
            </a:extLst>
          </p:cNvPr>
          <p:cNvPicPr>
            <a:picLocks noChangeAspect="1"/>
          </p:cNvPicPr>
          <p:nvPr/>
        </p:nvPicPr>
        <p:blipFill>
          <a:blip r:embed="rId7"/>
          <a:stretch>
            <a:fillRect/>
          </a:stretch>
        </p:blipFill>
        <p:spPr>
          <a:xfrm>
            <a:off x="6772275" y="3998039"/>
            <a:ext cx="4071492" cy="2797532"/>
          </a:xfrm>
          <a:prstGeom prst="rect">
            <a:avLst/>
          </a:prstGeom>
        </p:spPr>
      </p:pic>
    </p:spTree>
    <p:extLst>
      <p:ext uri="{BB962C8B-B14F-4D97-AF65-F5344CB8AC3E}">
        <p14:creationId xmlns:p14="http://schemas.microsoft.com/office/powerpoint/2010/main" val="541855095"/>
      </p:ext>
    </p:extLst>
  </p:cSld>
  <p:clrMapOvr>
    <a:masterClrMapping/>
  </p:clrMapOvr>
  <p:transition spd="med">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562707" y="646490"/>
            <a:ext cx="8695593" cy="523220"/>
          </a:xfrm>
          <a:prstGeom prst="rect">
            <a:avLst/>
          </a:prstGeom>
          <a:noFill/>
        </p:spPr>
        <p:txBody>
          <a:bodyPr wrap="square" rtlCol="0">
            <a:spAutoFit/>
          </a:bodyPr>
          <a:lstStyle/>
          <a:p>
            <a:r>
              <a:rPr lang="en-US" altLang="zh-CN" sz="2800" b="1" dirty="0">
                <a:latin typeface="+mj-ea"/>
                <a:ea typeface="+mj-ea"/>
                <a:cs typeface="Times New Roman" panose="02020603050405020304" pitchFamily="18" charset="0"/>
              </a:rPr>
              <a:t>MRC-NER</a:t>
            </a:r>
            <a:r>
              <a:rPr lang="zh-CN" altLang="en-US" sz="2800" b="1" dirty="0">
                <a:latin typeface="+mj-ea"/>
                <a:ea typeface="+mj-ea"/>
                <a:cs typeface="Times New Roman" panose="02020603050405020304" pitchFamily="18" charset="0"/>
              </a:rPr>
              <a:t>：基于机器阅读理解的嵌套命名实体识别</a:t>
            </a:r>
            <a:endParaRPr lang="en-US" altLang="zh-CN" sz="2800" b="1" dirty="0">
              <a:latin typeface="+mj-ea"/>
              <a:ea typeface="+mj-ea"/>
              <a:cs typeface="Times New Roman" panose="02020603050405020304" pitchFamily="18" charset="0"/>
            </a:endParaRPr>
          </a:p>
        </p:txBody>
      </p:sp>
      <p:grpSp>
        <p:nvGrpSpPr>
          <p:cNvPr id="5" name="组合 4">
            <a:extLst>
              <a:ext uri="{FF2B5EF4-FFF2-40B4-BE49-F238E27FC236}">
                <a16:creationId xmlns:a16="http://schemas.microsoft.com/office/drawing/2014/main" id="{E2EF829A-6B67-4464-9995-47B52BB8B5D0}"/>
              </a:ext>
            </a:extLst>
          </p:cNvPr>
          <p:cNvGrpSpPr/>
          <p:nvPr/>
        </p:nvGrpSpPr>
        <p:grpSpPr>
          <a:xfrm>
            <a:off x="0" y="702885"/>
            <a:ext cx="367754" cy="416780"/>
            <a:chOff x="0" y="702885"/>
            <a:chExt cx="367754" cy="416780"/>
          </a:xfrm>
        </p:grpSpPr>
        <p:pic>
          <p:nvPicPr>
            <p:cNvPr id="3" name="图片 2">
              <a:extLst>
                <a:ext uri="{FF2B5EF4-FFF2-40B4-BE49-F238E27FC236}">
                  <a16:creationId xmlns:a16="http://schemas.microsoft.com/office/drawing/2014/main" id="{37AE7E84-8AA4-473D-B5BC-053826417794}"/>
                </a:ext>
              </a:extLst>
            </p:cNvPr>
            <p:cNvPicPr>
              <a:picLocks noChangeAspect="1"/>
            </p:cNvPicPr>
            <p:nvPr/>
          </p:nvPicPr>
          <p:blipFill>
            <a:blip r:embed="rId3"/>
            <a:stretch>
              <a:fillRect/>
            </a:stretch>
          </p:blipFill>
          <p:spPr>
            <a:xfrm>
              <a:off x="0" y="702885"/>
              <a:ext cx="281354" cy="416780"/>
            </a:xfrm>
            <a:prstGeom prst="rect">
              <a:avLst/>
            </a:prstGeom>
          </p:spPr>
        </p:pic>
        <p:pic>
          <p:nvPicPr>
            <p:cNvPr id="9" name="图片 8">
              <a:extLst>
                <a:ext uri="{FF2B5EF4-FFF2-40B4-BE49-F238E27FC236}">
                  <a16:creationId xmlns:a16="http://schemas.microsoft.com/office/drawing/2014/main" id="{8B5B2EAD-1082-40EE-973B-E677BAFE5A35}"/>
                </a:ext>
              </a:extLst>
            </p:cNvPr>
            <p:cNvPicPr>
              <a:picLocks/>
            </p:cNvPicPr>
            <p:nvPr/>
          </p:nvPicPr>
          <p:blipFill>
            <a:blip r:embed="rId3"/>
            <a:stretch>
              <a:fillRect/>
            </a:stretch>
          </p:blipFill>
          <p:spPr>
            <a:xfrm>
              <a:off x="281354" y="771300"/>
              <a:ext cx="86400" cy="273600"/>
            </a:xfrm>
            <a:prstGeom prst="rect">
              <a:avLst/>
            </a:prstGeom>
          </p:spPr>
        </p:pic>
      </p:grpSp>
      <p:cxnSp>
        <p:nvCxnSpPr>
          <p:cNvPr id="10" name="直接连接符 9">
            <a:extLst>
              <a:ext uri="{FF2B5EF4-FFF2-40B4-BE49-F238E27FC236}">
                <a16:creationId xmlns:a16="http://schemas.microsoft.com/office/drawing/2014/main" id="{29F4AE27-B393-43D9-BD4C-1A05C1AC2BFF}"/>
              </a:ext>
            </a:extLst>
          </p:cNvPr>
          <p:cNvCxnSpPr>
            <a:cxnSpLocks/>
          </p:cNvCxnSpPr>
          <p:nvPr/>
        </p:nvCxnSpPr>
        <p:spPr>
          <a:xfrm>
            <a:off x="562708" y="593518"/>
            <a:ext cx="396000" cy="0"/>
          </a:xfrm>
          <a:prstGeom prst="line">
            <a:avLst/>
          </a:prstGeom>
          <a:ln w="25400">
            <a:solidFill>
              <a:srgbClr val="000000"/>
            </a:solidFill>
          </a:ln>
        </p:spPr>
        <p:style>
          <a:lnRef idx="1">
            <a:schemeClr val="accent1"/>
          </a:lnRef>
          <a:fillRef idx="0">
            <a:schemeClr val="accent1"/>
          </a:fillRef>
          <a:effectRef idx="0">
            <a:schemeClr val="accent1"/>
          </a:effectRef>
          <a:fontRef idx="minor">
            <a:schemeClr val="tx1"/>
          </a:fontRef>
        </p:style>
      </p:cxnSp>
      <p:pic>
        <p:nvPicPr>
          <p:cNvPr id="21" name="图片 20">
            <a:extLst>
              <a:ext uri="{FF2B5EF4-FFF2-40B4-BE49-F238E27FC236}">
                <a16:creationId xmlns:a16="http://schemas.microsoft.com/office/drawing/2014/main" id="{8E467501-9555-4B1A-985F-D67F0B2FB9C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748947" y="189950"/>
            <a:ext cx="2125699" cy="514818"/>
          </a:xfrm>
          <a:prstGeom prst="rect">
            <a:avLst/>
          </a:prstGeom>
        </p:spPr>
      </p:pic>
      <p:grpSp>
        <p:nvGrpSpPr>
          <p:cNvPr id="22" name="组合 21">
            <a:extLst>
              <a:ext uri="{FF2B5EF4-FFF2-40B4-BE49-F238E27FC236}">
                <a16:creationId xmlns:a16="http://schemas.microsoft.com/office/drawing/2014/main" id="{AFFABCBD-516C-455E-A593-2ABFF5FD8194}"/>
              </a:ext>
            </a:extLst>
          </p:cNvPr>
          <p:cNvGrpSpPr/>
          <p:nvPr/>
        </p:nvGrpSpPr>
        <p:grpSpPr>
          <a:xfrm>
            <a:off x="958708" y="1388647"/>
            <a:ext cx="5813567" cy="461665"/>
            <a:chOff x="1992923" y="1609795"/>
            <a:chExt cx="5813567" cy="461665"/>
          </a:xfrm>
        </p:grpSpPr>
        <p:sp>
          <p:nvSpPr>
            <p:cNvPr id="23" name="矩形 22">
              <a:extLst>
                <a:ext uri="{FF2B5EF4-FFF2-40B4-BE49-F238E27FC236}">
                  <a16:creationId xmlns:a16="http://schemas.microsoft.com/office/drawing/2014/main" id="{C35304A8-FD38-4D16-95FA-57EF91E557F0}"/>
                </a:ext>
              </a:extLst>
            </p:cNvPr>
            <p:cNvSpPr/>
            <p:nvPr/>
          </p:nvSpPr>
          <p:spPr>
            <a:xfrm>
              <a:off x="1992923" y="1840628"/>
              <a:ext cx="72000" cy="720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mj-ea"/>
                <a:ea typeface="+mj-ea"/>
              </a:endParaRPr>
            </a:p>
          </p:txBody>
        </p:sp>
        <p:sp>
          <p:nvSpPr>
            <p:cNvPr id="24" name="文本框 23">
              <a:extLst>
                <a:ext uri="{FF2B5EF4-FFF2-40B4-BE49-F238E27FC236}">
                  <a16:creationId xmlns:a16="http://schemas.microsoft.com/office/drawing/2014/main" id="{6D7010AE-A15B-45F6-B9E3-E2B442A6264D}"/>
                </a:ext>
              </a:extLst>
            </p:cNvPr>
            <p:cNvSpPr txBox="1"/>
            <p:nvPr/>
          </p:nvSpPr>
          <p:spPr>
            <a:xfrm>
              <a:off x="2178882" y="1609795"/>
              <a:ext cx="5627608" cy="461665"/>
            </a:xfrm>
            <a:prstGeom prst="rect">
              <a:avLst/>
            </a:prstGeom>
            <a:noFill/>
          </p:spPr>
          <p:txBody>
            <a:bodyPr wrap="square" rtlCol="0">
              <a:spAutoFit/>
            </a:bodyPr>
            <a:lstStyle/>
            <a:p>
              <a:r>
                <a:rPr lang="zh-CN" altLang="en-US" sz="2400" b="1" dirty="0">
                  <a:latin typeface="+mj-ea"/>
                  <a:ea typeface="+mj-ea"/>
                </a:rPr>
                <a:t>实验 </a:t>
              </a:r>
              <a:r>
                <a:rPr lang="en-US" altLang="zh-CN" sz="2400" b="1" dirty="0">
                  <a:latin typeface="+mj-ea"/>
                  <a:ea typeface="+mj-ea"/>
                </a:rPr>
                <a:t>– zero-shot</a:t>
              </a:r>
              <a:r>
                <a:rPr lang="zh-CN" altLang="en-US" sz="2400" b="1" dirty="0">
                  <a:latin typeface="+mj-ea"/>
                  <a:ea typeface="+mj-ea"/>
                </a:rPr>
                <a:t>实验</a:t>
              </a:r>
            </a:p>
          </p:txBody>
        </p:sp>
      </p:grpSp>
      <p:pic>
        <p:nvPicPr>
          <p:cNvPr id="6" name="图片 5">
            <a:extLst>
              <a:ext uri="{FF2B5EF4-FFF2-40B4-BE49-F238E27FC236}">
                <a16:creationId xmlns:a16="http://schemas.microsoft.com/office/drawing/2014/main" id="{1C830987-477C-4406-BDA4-0344FA8BCA7C}"/>
              </a:ext>
            </a:extLst>
          </p:cNvPr>
          <p:cNvPicPr>
            <a:picLocks noChangeAspect="1"/>
          </p:cNvPicPr>
          <p:nvPr/>
        </p:nvPicPr>
        <p:blipFill>
          <a:blip r:embed="rId5"/>
          <a:stretch>
            <a:fillRect/>
          </a:stretch>
        </p:blipFill>
        <p:spPr>
          <a:xfrm>
            <a:off x="1160860" y="2059770"/>
            <a:ext cx="9870281" cy="2838476"/>
          </a:xfrm>
          <a:prstGeom prst="rect">
            <a:avLst/>
          </a:prstGeom>
        </p:spPr>
      </p:pic>
      <p:sp>
        <p:nvSpPr>
          <p:cNvPr id="16" name="文本框 15">
            <a:extLst>
              <a:ext uri="{FF2B5EF4-FFF2-40B4-BE49-F238E27FC236}">
                <a16:creationId xmlns:a16="http://schemas.microsoft.com/office/drawing/2014/main" id="{0DDFD4F8-4131-4B03-A13F-07C476533A15}"/>
              </a:ext>
            </a:extLst>
          </p:cNvPr>
          <p:cNvSpPr txBox="1"/>
          <p:nvPr/>
        </p:nvSpPr>
        <p:spPr>
          <a:xfrm>
            <a:off x="1269680" y="5207296"/>
            <a:ext cx="8338664" cy="540341"/>
          </a:xfrm>
          <a:prstGeom prst="rect">
            <a:avLst/>
          </a:prstGeom>
          <a:noFill/>
        </p:spPr>
        <p:txBody>
          <a:bodyPr wrap="square">
            <a:spAutoFit/>
          </a:bodyPr>
          <a:lstStyle/>
          <a:p>
            <a:pPr>
              <a:lnSpc>
                <a:spcPct val="150000"/>
              </a:lnSpc>
            </a:pPr>
            <a:r>
              <a:rPr lang="zh-CN" altLang="en-US" sz="2200" b="0" dirty="0">
                <a:latin typeface="微软雅黑" panose="020B0503020204020204" pitchFamily="34" charset="-122"/>
                <a:ea typeface="微软雅黑" panose="020B0503020204020204" pitchFamily="34" charset="-122"/>
              </a:rPr>
              <a:t>在</a:t>
            </a:r>
            <a:r>
              <a:rPr lang="en-US" altLang="zh-CN" sz="2200" b="0" dirty="0">
                <a:latin typeface="微软雅黑" panose="020B0503020204020204" pitchFamily="34" charset="-122"/>
                <a:ea typeface="微软雅黑" panose="020B0503020204020204" pitchFamily="34" charset="-122"/>
              </a:rPr>
              <a:t>CoNLL03</a:t>
            </a:r>
            <a:r>
              <a:rPr lang="zh-CN" altLang="en-US" sz="2200" b="0" dirty="0">
                <a:latin typeface="微软雅黑" panose="020B0503020204020204" pitchFamily="34" charset="-122"/>
                <a:ea typeface="微软雅黑" panose="020B0503020204020204" pitchFamily="34" charset="-122"/>
              </a:rPr>
              <a:t>数据集上做实验，在</a:t>
            </a:r>
            <a:r>
              <a:rPr lang="en-US" altLang="zh-CN" sz="2200" b="0" dirty="0">
                <a:latin typeface="微软雅黑" panose="020B0503020204020204" pitchFamily="34" charset="-122"/>
                <a:ea typeface="微软雅黑" panose="020B0503020204020204" pitchFamily="34" charset="-122"/>
              </a:rPr>
              <a:t>OntoNotes5.0</a:t>
            </a:r>
            <a:r>
              <a:rPr lang="zh-CN" altLang="en-US" sz="2200" b="0" dirty="0">
                <a:latin typeface="微软雅黑" panose="020B0503020204020204" pitchFamily="34" charset="-122"/>
                <a:ea typeface="微软雅黑" panose="020B0503020204020204" pitchFamily="34" charset="-122"/>
              </a:rPr>
              <a:t>上做测试</a:t>
            </a:r>
            <a:endParaRPr lang="en-US" altLang="zh-CN" sz="2200" b="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001521424"/>
      </p:ext>
    </p:extLst>
  </p:cSld>
  <p:clrMapOvr>
    <a:masterClrMapping/>
  </p:clrMapOvr>
  <p:transition spd="med">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图片 26">
            <a:extLst>
              <a:ext uri="{FF2B5EF4-FFF2-40B4-BE49-F238E27FC236}">
                <a16:creationId xmlns:a16="http://schemas.microsoft.com/office/drawing/2014/main" id="{AB34262F-EEB0-44EA-B016-747429F4EA8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48947" y="189950"/>
            <a:ext cx="2125699" cy="514818"/>
          </a:xfrm>
          <a:prstGeom prst="rect">
            <a:avLst/>
          </a:prstGeom>
        </p:spPr>
      </p:pic>
      <p:sp>
        <p:nvSpPr>
          <p:cNvPr id="28" name="TextBox 11">
            <a:extLst>
              <a:ext uri="{FF2B5EF4-FFF2-40B4-BE49-F238E27FC236}">
                <a16:creationId xmlns:a16="http://schemas.microsoft.com/office/drawing/2014/main" id="{9C107FE4-10DF-41F8-A7B8-44AD2A82B2B7}"/>
              </a:ext>
            </a:extLst>
          </p:cNvPr>
          <p:cNvSpPr txBox="1"/>
          <p:nvPr/>
        </p:nvSpPr>
        <p:spPr>
          <a:xfrm>
            <a:off x="6318490" y="2951946"/>
            <a:ext cx="1741182" cy="954107"/>
          </a:xfrm>
          <a:prstGeom prst="rect">
            <a:avLst/>
          </a:prstGeom>
          <a:noFill/>
        </p:spPr>
        <p:txBody>
          <a:bodyPr wrap="none" rtlCol="0">
            <a:spAutoFit/>
          </a:bodyPr>
          <a:lstStyle/>
          <a:p>
            <a:pPr marL="0" lvl="1"/>
            <a:r>
              <a:rPr lang="zh-CN" altLang="en-US" sz="2800" b="1" dirty="0">
                <a:solidFill>
                  <a:srgbClr val="006AB6"/>
                </a:solidFill>
                <a:latin typeface="微软雅黑" panose="020B0503020204020204" pitchFamily="34" charset="-122"/>
                <a:ea typeface="微软雅黑" panose="020B0503020204020204" pitchFamily="34" charset="-122"/>
              </a:rPr>
              <a:t>第二部分</a:t>
            </a:r>
            <a:endParaRPr lang="en-US" altLang="zh-CN" sz="2800" b="1" dirty="0">
              <a:solidFill>
                <a:srgbClr val="006AB6"/>
              </a:solidFill>
              <a:latin typeface="微软雅黑" panose="020B0503020204020204" pitchFamily="34" charset="-122"/>
              <a:ea typeface="微软雅黑" panose="020B0503020204020204" pitchFamily="34" charset="-122"/>
            </a:endParaRPr>
          </a:p>
          <a:p>
            <a:pPr marL="0" lvl="1"/>
            <a:r>
              <a:rPr lang="en-US" altLang="zh-CN" sz="2800" b="1" dirty="0">
                <a:solidFill>
                  <a:srgbClr val="006AB6"/>
                </a:solidFill>
                <a:latin typeface="微软雅黑" panose="020B0503020204020204" pitchFamily="34" charset="-122"/>
                <a:ea typeface="微软雅黑" panose="020B0503020204020204" pitchFamily="34" charset="-122"/>
              </a:rPr>
              <a:t>HIT-NER</a:t>
            </a:r>
            <a:endParaRPr lang="zh-CN" altLang="en-US" sz="2800" b="1" dirty="0">
              <a:solidFill>
                <a:srgbClr val="006AB6"/>
              </a:solidFill>
              <a:latin typeface="微软雅黑" panose="020B0503020204020204" pitchFamily="34" charset="-122"/>
              <a:ea typeface="微软雅黑" panose="020B0503020204020204" pitchFamily="34" charset="-122"/>
            </a:endParaRPr>
          </a:p>
        </p:txBody>
      </p:sp>
      <p:cxnSp>
        <p:nvCxnSpPr>
          <p:cNvPr id="29" name="直接连接符 28">
            <a:extLst>
              <a:ext uri="{FF2B5EF4-FFF2-40B4-BE49-F238E27FC236}">
                <a16:creationId xmlns:a16="http://schemas.microsoft.com/office/drawing/2014/main" id="{BCC114F6-6594-42BF-8622-11C42C29BBDC}"/>
              </a:ext>
            </a:extLst>
          </p:cNvPr>
          <p:cNvCxnSpPr/>
          <p:nvPr/>
        </p:nvCxnSpPr>
        <p:spPr>
          <a:xfrm flipV="1">
            <a:off x="6023847" y="2542222"/>
            <a:ext cx="0" cy="1997848"/>
          </a:xfrm>
          <a:prstGeom prst="line">
            <a:avLst/>
          </a:prstGeom>
          <a:ln w="12700">
            <a:solidFill>
              <a:schemeClr val="accent2"/>
            </a:solidFill>
            <a:prstDash val="dash"/>
          </a:ln>
        </p:spPr>
        <p:style>
          <a:lnRef idx="1">
            <a:schemeClr val="accent1"/>
          </a:lnRef>
          <a:fillRef idx="0">
            <a:schemeClr val="accent1"/>
          </a:fillRef>
          <a:effectRef idx="0">
            <a:schemeClr val="accent1"/>
          </a:effectRef>
          <a:fontRef idx="minor">
            <a:schemeClr val="tx1"/>
          </a:fontRef>
        </p:style>
      </p:cxnSp>
      <p:sp>
        <p:nvSpPr>
          <p:cNvPr id="30" name="TextBox 13">
            <a:extLst>
              <a:ext uri="{FF2B5EF4-FFF2-40B4-BE49-F238E27FC236}">
                <a16:creationId xmlns:a16="http://schemas.microsoft.com/office/drawing/2014/main" id="{96DBA84B-CC4E-4AD4-BE2C-072B1B7400DD}"/>
              </a:ext>
            </a:extLst>
          </p:cNvPr>
          <p:cNvSpPr txBox="1"/>
          <p:nvPr/>
        </p:nvSpPr>
        <p:spPr>
          <a:xfrm>
            <a:off x="4260277" y="4193821"/>
            <a:ext cx="1269558" cy="346249"/>
          </a:xfrm>
          <a:prstGeom prst="rect">
            <a:avLst/>
          </a:prstGeom>
          <a:noFill/>
        </p:spPr>
        <p:txBody>
          <a:bodyPr wrap="square" lIns="0" tIns="0" rIns="0" bIns="0" rtlCol="0">
            <a:spAutoFit/>
          </a:bodyPr>
          <a:lstStyle/>
          <a:p>
            <a:r>
              <a:rPr lang="en-US" altLang="zh-CN" sz="2250" dirty="0">
                <a:solidFill>
                  <a:schemeClr val="tx1">
                    <a:lumMod val="65000"/>
                    <a:lumOff val="35000"/>
                  </a:schemeClr>
                </a:solidFill>
                <a:latin typeface="Arial" panose="020B0604020202020204" pitchFamily="34" charset="0"/>
                <a:ea typeface="+mj-ea"/>
                <a:cs typeface="Arial" panose="020B0604020202020204" pitchFamily="34" charset="0"/>
              </a:rPr>
              <a:t>PART 02</a:t>
            </a:r>
            <a:endParaRPr lang="zh-CN" altLang="en-US" sz="2250" dirty="0">
              <a:solidFill>
                <a:schemeClr val="tx1">
                  <a:lumMod val="65000"/>
                  <a:lumOff val="35000"/>
                </a:schemeClr>
              </a:solidFill>
              <a:latin typeface="Arial" panose="020B0604020202020204" pitchFamily="34" charset="0"/>
              <a:ea typeface="+mj-ea"/>
              <a:cs typeface="Arial" panose="020B0604020202020204" pitchFamily="34" charset="0"/>
            </a:endParaRPr>
          </a:p>
        </p:txBody>
      </p:sp>
      <p:grpSp>
        <p:nvGrpSpPr>
          <p:cNvPr id="31" name="组合 30">
            <a:extLst>
              <a:ext uri="{FF2B5EF4-FFF2-40B4-BE49-F238E27FC236}">
                <a16:creationId xmlns:a16="http://schemas.microsoft.com/office/drawing/2014/main" id="{DE23C08C-9262-4CB6-A8F2-284E1AABB3A2}"/>
              </a:ext>
            </a:extLst>
          </p:cNvPr>
          <p:cNvGrpSpPr/>
          <p:nvPr/>
        </p:nvGrpSpPr>
        <p:grpSpPr>
          <a:xfrm>
            <a:off x="4052827" y="2505429"/>
            <a:ext cx="1477008" cy="1477008"/>
            <a:chOff x="304800" y="673100"/>
            <a:chExt cx="4000500" cy="4000500"/>
          </a:xfrm>
          <a:effectLst>
            <a:outerShdw blurRad="444500" dist="254000" dir="8100000" algn="tr" rotWithShape="0">
              <a:prstClr val="black">
                <a:alpha val="50000"/>
              </a:prstClr>
            </a:outerShdw>
          </a:effectLst>
        </p:grpSpPr>
        <p:sp>
          <p:nvSpPr>
            <p:cNvPr id="32" name="同心圆 17">
              <a:extLst>
                <a:ext uri="{FF2B5EF4-FFF2-40B4-BE49-F238E27FC236}">
                  <a16:creationId xmlns:a16="http://schemas.microsoft.com/office/drawing/2014/main" id="{32A72B25-A268-49F9-936F-8DCB37C7F73E}"/>
                </a:ext>
              </a:extLst>
            </p:cNvPr>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80808"/>
                </a:solidFill>
                <a:latin typeface="+mj-ea"/>
                <a:ea typeface="+mj-ea"/>
              </a:endParaRPr>
            </a:p>
          </p:txBody>
        </p:sp>
        <p:sp>
          <p:nvSpPr>
            <p:cNvPr id="33" name="椭圆 32">
              <a:extLst>
                <a:ext uri="{FF2B5EF4-FFF2-40B4-BE49-F238E27FC236}">
                  <a16:creationId xmlns:a16="http://schemas.microsoft.com/office/drawing/2014/main" id="{8945DB36-F6E8-4D49-A5B9-12A4B9649CA9}"/>
                </a:ext>
              </a:extLst>
            </p:cNvPr>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80808"/>
                </a:solidFill>
                <a:latin typeface="+mj-ea"/>
                <a:ea typeface="+mj-ea"/>
              </a:endParaRPr>
            </a:p>
          </p:txBody>
        </p:sp>
      </p:grpSp>
      <p:sp>
        <p:nvSpPr>
          <p:cNvPr id="34" name="TextBox 13">
            <a:extLst>
              <a:ext uri="{FF2B5EF4-FFF2-40B4-BE49-F238E27FC236}">
                <a16:creationId xmlns:a16="http://schemas.microsoft.com/office/drawing/2014/main" id="{5EC16B1B-4F89-46B1-AAFB-1BD98DC0882D}"/>
              </a:ext>
            </a:extLst>
          </p:cNvPr>
          <p:cNvSpPr txBox="1"/>
          <p:nvPr/>
        </p:nvSpPr>
        <p:spPr>
          <a:xfrm>
            <a:off x="4234631" y="2737376"/>
            <a:ext cx="1269558" cy="1081963"/>
          </a:xfrm>
          <a:prstGeom prst="rect">
            <a:avLst/>
          </a:prstGeom>
          <a:noFill/>
        </p:spPr>
        <p:txBody>
          <a:bodyPr wrap="square" lIns="0" tIns="0" rIns="0" bIns="0" rtlCol="0">
            <a:spAutoFit/>
          </a:bodyPr>
          <a:lstStyle/>
          <a:p>
            <a:r>
              <a:rPr lang="en-US" altLang="zh-CN" sz="7031" b="1" dirty="0">
                <a:solidFill>
                  <a:srgbClr val="006AB6"/>
                </a:solidFill>
                <a:latin typeface="Arial" panose="020B0604020202020204" pitchFamily="34" charset="0"/>
                <a:ea typeface="+mj-ea"/>
                <a:cs typeface="Arial" panose="020B0604020202020204" pitchFamily="34" charset="0"/>
              </a:rPr>
              <a:t>02</a:t>
            </a:r>
            <a:endParaRPr lang="zh-CN" altLang="en-US" sz="7031" b="1" dirty="0">
              <a:solidFill>
                <a:srgbClr val="006AB6"/>
              </a:solidFill>
              <a:latin typeface="Arial" panose="020B0604020202020204" pitchFamily="34" charset="0"/>
              <a:ea typeface="+mj-ea"/>
              <a:cs typeface="Arial" panose="020B0604020202020204" pitchFamily="34" charset="0"/>
            </a:endParaRPr>
          </a:p>
        </p:txBody>
      </p:sp>
      <p:sp>
        <p:nvSpPr>
          <p:cNvPr id="2" name="矩形 1">
            <a:extLst>
              <a:ext uri="{FF2B5EF4-FFF2-40B4-BE49-F238E27FC236}">
                <a16:creationId xmlns:a16="http://schemas.microsoft.com/office/drawing/2014/main" id="{3FA4EAFB-9057-4CB9-834A-E95F1751DC35}"/>
              </a:ext>
            </a:extLst>
          </p:cNvPr>
          <p:cNvSpPr/>
          <p:nvPr/>
        </p:nvSpPr>
        <p:spPr>
          <a:xfrm>
            <a:off x="7815" y="189950"/>
            <a:ext cx="1899138" cy="16144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Tree>
    <p:extLst>
      <p:ext uri="{BB962C8B-B14F-4D97-AF65-F5344CB8AC3E}">
        <p14:creationId xmlns:p14="http://schemas.microsoft.com/office/powerpoint/2010/main" val="4208960415"/>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down)">
                                      <p:cBhvr>
                                        <p:cTn id="7" dur="500"/>
                                        <p:tgtEl>
                                          <p:spTgt spid="2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1"/>
                                        </p:tgtEl>
                                        <p:attrNameLst>
                                          <p:attrName>style.visibility</p:attrName>
                                        </p:attrNameLst>
                                      </p:cBhvr>
                                      <p:to>
                                        <p:strVal val="visible"/>
                                      </p:to>
                                    </p:set>
                                    <p:animEffect transition="in" filter="fade">
                                      <p:cBhvr>
                                        <p:cTn id="11" dur="500"/>
                                        <p:tgtEl>
                                          <p:spTgt spid="31"/>
                                        </p:tgtEl>
                                      </p:cBhvr>
                                    </p:animEffect>
                                  </p:childTnLst>
                                </p:cTn>
                              </p:par>
                            </p:childTnLst>
                          </p:cTn>
                        </p:par>
                        <p:par>
                          <p:cTn id="12" fill="hold">
                            <p:stCondLst>
                              <p:cond delay="1000"/>
                            </p:stCondLst>
                            <p:childTnLst>
                              <p:par>
                                <p:cTn id="13" presetID="47" presetClass="entr" presetSubtype="0" fill="hold" grpId="0" nodeType="afterEffect">
                                  <p:stCondLst>
                                    <p:cond delay="0"/>
                                  </p:stCondLst>
                                  <p:childTnLst>
                                    <p:set>
                                      <p:cBhvr>
                                        <p:cTn id="14" dur="1" fill="hold">
                                          <p:stCondLst>
                                            <p:cond delay="0"/>
                                          </p:stCondLst>
                                        </p:cTn>
                                        <p:tgtEl>
                                          <p:spTgt spid="34"/>
                                        </p:tgtEl>
                                        <p:attrNameLst>
                                          <p:attrName>style.visibility</p:attrName>
                                        </p:attrNameLst>
                                      </p:cBhvr>
                                      <p:to>
                                        <p:strVal val="visible"/>
                                      </p:to>
                                    </p:set>
                                    <p:animEffect transition="in" filter="fade">
                                      <p:cBhvr>
                                        <p:cTn id="15" dur="500"/>
                                        <p:tgtEl>
                                          <p:spTgt spid="34"/>
                                        </p:tgtEl>
                                      </p:cBhvr>
                                    </p:animEffect>
                                    <p:anim calcmode="lin" valueType="num">
                                      <p:cBhvr>
                                        <p:cTn id="16" dur="500" fill="hold"/>
                                        <p:tgtEl>
                                          <p:spTgt spid="34"/>
                                        </p:tgtEl>
                                        <p:attrNameLst>
                                          <p:attrName>ppt_x</p:attrName>
                                        </p:attrNameLst>
                                      </p:cBhvr>
                                      <p:tavLst>
                                        <p:tav tm="0">
                                          <p:val>
                                            <p:strVal val="#ppt_x"/>
                                          </p:val>
                                        </p:tav>
                                        <p:tav tm="100000">
                                          <p:val>
                                            <p:strVal val="#ppt_x"/>
                                          </p:val>
                                        </p:tav>
                                      </p:tavLst>
                                    </p:anim>
                                    <p:anim calcmode="lin" valueType="num">
                                      <p:cBhvr>
                                        <p:cTn id="17" dur="500" fill="hold"/>
                                        <p:tgtEl>
                                          <p:spTgt spid="34"/>
                                        </p:tgtEl>
                                        <p:attrNameLst>
                                          <p:attrName>ppt_y</p:attrName>
                                        </p:attrNameLst>
                                      </p:cBhvr>
                                      <p:tavLst>
                                        <p:tav tm="0">
                                          <p:val>
                                            <p:strVal val="#ppt_y-.1"/>
                                          </p:val>
                                        </p:tav>
                                        <p:tav tm="100000">
                                          <p:val>
                                            <p:strVal val="#ppt_y"/>
                                          </p:val>
                                        </p:tav>
                                      </p:tavLst>
                                    </p:anim>
                                  </p:childTnLst>
                                </p:cTn>
                              </p:par>
                            </p:childTnLst>
                          </p:cTn>
                        </p:par>
                        <p:par>
                          <p:cTn id="18" fill="hold">
                            <p:stCondLst>
                              <p:cond delay="1500"/>
                            </p:stCondLst>
                            <p:childTnLst>
                              <p:par>
                                <p:cTn id="19" presetID="12" presetClass="entr" presetSubtype="8" fill="hold" grpId="0" nodeType="afterEffect">
                                  <p:stCondLst>
                                    <p:cond delay="0"/>
                                  </p:stCondLst>
                                  <p:childTnLst>
                                    <p:set>
                                      <p:cBhvr>
                                        <p:cTn id="20" dur="1" fill="hold">
                                          <p:stCondLst>
                                            <p:cond delay="0"/>
                                          </p:stCondLst>
                                        </p:cTn>
                                        <p:tgtEl>
                                          <p:spTgt spid="28"/>
                                        </p:tgtEl>
                                        <p:attrNameLst>
                                          <p:attrName>style.visibility</p:attrName>
                                        </p:attrNameLst>
                                      </p:cBhvr>
                                      <p:to>
                                        <p:strVal val="visible"/>
                                      </p:to>
                                    </p:set>
                                    <p:anim calcmode="lin" valueType="num">
                                      <p:cBhvr additive="base">
                                        <p:cTn id="21" dur="500"/>
                                        <p:tgtEl>
                                          <p:spTgt spid="28"/>
                                        </p:tgtEl>
                                        <p:attrNameLst>
                                          <p:attrName>ppt_x</p:attrName>
                                        </p:attrNameLst>
                                      </p:cBhvr>
                                      <p:tavLst>
                                        <p:tav tm="0">
                                          <p:val>
                                            <p:strVal val="#ppt_x-#ppt_w*1.125000"/>
                                          </p:val>
                                        </p:tav>
                                        <p:tav tm="100000">
                                          <p:val>
                                            <p:strVal val="#ppt_x"/>
                                          </p:val>
                                        </p:tav>
                                      </p:tavLst>
                                    </p:anim>
                                    <p:animEffect transition="in" filter="wipe(right)">
                                      <p:cBhvr>
                                        <p:cTn id="22" dur="500"/>
                                        <p:tgtEl>
                                          <p:spTgt spid="28"/>
                                        </p:tgtEl>
                                      </p:cBhvr>
                                    </p:animEffect>
                                  </p:childTnLst>
                                </p:cTn>
                              </p:par>
                            </p:childTnLst>
                          </p:cTn>
                        </p:par>
                        <p:par>
                          <p:cTn id="23" fill="hold">
                            <p:stCondLst>
                              <p:cond delay="2000"/>
                            </p:stCondLst>
                            <p:childTnLst>
                              <p:par>
                                <p:cTn id="24" presetID="47" presetClass="entr" presetSubtype="0" fill="hold" grpId="0" nodeType="afterEffect">
                                  <p:stCondLst>
                                    <p:cond delay="0"/>
                                  </p:stCondLst>
                                  <p:childTnLst>
                                    <p:set>
                                      <p:cBhvr>
                                        <p:cTn id="25" dur="1" fill="hold">
                                          <p:stCondLst>
                                            <p:cond delay="0"/>
                                          </p:stCondLst>
                                        </p:cTn>
                                        <p:tgtEl>
                                          <p:spTgt spid="30"/>
                                        </p:tgtEl>
                                        <p:attrNameLst>
                                          <p:attrName>style.visibility</p:attrName>
                                        </p:attrNameLst>
                                      </p:cBhvr>
                                      <p:to>
                                        <p:strVal val="visible"/>
                                      </p:to>
                                    </p:set>
                                    <p:animEffect transition="in" filter="fade">
                                      <p:cBhvr>
                                        <p:cTn id="26" dur="500"/>
                                        <p:tgtEl>
                                          <p:spTgt spid="30"/>
                                        </p:tgtEl>
                                      </p:cBhvr>
                                    </p:animEffect>
                                    <p:anim calcmode="lin" valueType="num">
                                      <p:cBhvr>
                                        <p:cTn id="27" dur="500" fill="hold"/>
                                        <p:tgtEl>
                                          <p:spTgt spid="30"/>
                                        </p:tgtEl>
                                        <p:attrNameLst>
                                          <p:attrName>ppt_x</p:attrName>
                                        </p:attrNameLst>
                                      </p:cBhvr>
                                      <p:tavLst>
                                        <p:tav tm="0">
                                          <p:val>
                                            <p:strVal val="#ppt_x"/>
                                          </p:val>
                                        </p:tav>
                                        <p:tav tm="100000">
                                          <p:val>
                                            <p:strVal val="#ppt_x"/>
                                          </p:val>
                                        </p:tav>
                                      </p:tavLst>
                                    </p:anim>
                                    <p:anim calcmode="lin" valueType="num">
                                      <p:cBhvr>
                                        <p:cTn id="28" dur="500" fill="hold"/>
                                        <p:tgtEl>
                                          <p:spTgt spid="3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30" grpId="0"/>
      <p:bldP spid="3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562707" y="646490"/>
            <a:ext cx="3899877" cy="523220"/>
          </a:xfrm>
          <a:prstGeom prst="rect">
            <a:avLst/>
          </a:prstGeom>
          <a:noFill/>
        </p:spPr>
        <p:txBody>
          <a:bodyPr wrap="square" rtlCol="0">
            <a:spAutoFit/>
          </a:bodyPr>
          <a:lstStyle/>
          <a:p>
            <a:r>
              <a:rPr lang="en-US" altLang="zh-CN" sz="2800" b="1" dirty="0">
                <a:latin typeface="+mj-ea"/>
                <a:ea typeface="+mj-ea"/>
                <a:cs typeface="Times New Roman" panose="02020603050405020304" pitchFamily="18" charset="0"/>
              </a:rPr>
              <a:t>HIT-NER</a:t>
            </a:r>
          </a:p>
        </p:txBody>
      </p:sp>
      <p:grpSp>
        <p:nvGrpSpPr>
          <p:cNvPr id="5" name="组合 4">
            <a:extLst>
              <a:ext uri="{FF2B5EF4-FFF2-40B4-BE49-F238E27FC236}">
                <a16:creationId xmlns:a16="http://schemas.microsoft.com/office/drawing/2014/main" id="{E2EF829A-6B67-4464-9995-47B52BB8B5D0}"/>
              </a:ext>
            </a:extLst>
          </p:cNvPr>
          <p:cNvGrpSpPr/>
          <p:nvPr/>
        </p:nvGrpSpPr>
        <p:grpSpPr>
          <a:xfrm>
            <a:off x="0" y="702885"/>
            <a:ext cx="367754" cy="416780"/>
            <a:chOff x="0" y="702885"/>
            <a:chExt cx="367754" cy="416780"/>
          </a:xfrm>
        </p:grpSpPr>
        <p:pic>
          <p:nvPicPr>
            <p:cNvPr id="3" name="图片 2">
              <a:extLst>
                <a:ext uri="{FF2B5EF4-FFF2-40B4-BE49-F238E27FC236}">
                  <a16:creationId xmlns:a16="http://schemas.microsoft.com/office/drawing/2014/main" id="{37AE7E84-8AA4-473D-B5BC-053826417794}"/>
                </a:ext>
              </a:extLst>
            </p:cNvPr>
            <p:cNvPicPr>
              <a:picLocks noChangeAspect="1"/>
            </p:cNvPicPr>
            <p:nvPr/>
          </p:nvPicPr>
          <p:blipFill>
            <a:blip r:embed="rId3"/>
            <a:stretch>
              <a:fillRect/>
            </a:stretch>
          </p:blipFill>
          <p:spPr>
            <a:xfrm>
              <a:off x="0" y="702885"/>
              <a:ext cx="281354" cy="416780"/>
            </a:xfrm>
            <a:prstGeom prst="rect">
              <a:avLst/>
            </a:prstGeom>
          </p:spPr>
        </p:pic>
        <p:pic>
          <p:nvPicPr>
            <p:cNvPr id="9" name="图片 8">
              <a:extLst>
                <a:ext uri="{FF2B5EF4-FFF2-40B4-BE49-F238E27FC236}">
                  <a16:creationId xmlns:a16="http://schemas.microsoft.com/office/drawing/2014/main" id="{8B5B2EAD-1082-40EE-973B-E677BAFE5A35}"/>
                </a:ext>
              </a:extLst>
            </p:cNvPr>
            <p:cNvPicPr>
              <a:picLocks/>
            </p:cNvPicPr>
            <p:nvPr/>
          </p:nvPicPr>
          <p:blipFill>
            <a:blip r:embed="rId3"/>
            <a:stretch>
              <a:fillRect/>
            </a:stretch>
          </p:blipFill>
          <p:spPr>
            <a:xfrm>
              <a:off x="281354" y="771300"/>
              <a:ext cx="86400" cy="273600"/>
            </a:xfrm>
            <a:prstGeom prst="rect">
              <a:avLst/>
            </a:prstGeom>
          </p:spPr>
        </p:pic>
      </p:grpSp>
      <p:cxnSp>
        <p:nvCxnSpPr>
          <p:cNvPr id="10" name="直接连接符 9">
            <a:extLst>
              <a:ext uri="{FF2B5EF4-FFF2-40B4-BE49-F238E27FC236}">
                <a16:creationId xmlns:a16="http://schemas.microsoft.com/office/drawing/2014/main" id="{29F4AE27-B393-43D9-BD4C-1A05C1AC2BFF}"/>
              </a:ext>
            </a:extLst>
          </p:cNvPr>
          <p:cNvCxnSpPr>
            <a:cxnSpLocks/>
          </p:cNvCxnSpPr>
          <p:nvPr/>
        </p:nvCxnSpPr>
        <p:spPr>
          <a:xfrm>
            <a:off x="562708" y="593518"/>
            <a:ext cx="396000" cy="0"/>
          </a:xfrm>
          <a:prstGeom prst="line">
            <a:avLst/>
          </a:prstGeom>
          <a:ln w="25400">
            <a:solidFill>
              <a:srgbClr val="000000"/>
            </a:solidFill>
          </a:ln>
        </p:spPr>
        <p:style>
          <a:lnRef idx="1">
            <a:schemeClr val="accent1"/>
          </a:lnRef>
          <a:fillRef idx="0">
            <a:schemeClr val="accent1"/>
          </a:fillRef>
          <a:effectRef idx="0">
            <a:schemeClr val="accent1"/>
          </a:effectRef>
          <a:fontRef idx="minor">
            <a:schemeClr val="tx1"/>
          </a:fontRef>
        </p:style>
      </p:cxnSp>
      <p:pic>
        <p:nvPicPr>
          <p:cNvPr id="21" name="图片 20">
            <a:extLst>
              <a:ext uri="{FF2B5EF4-FFF2-40B4-BE49-F238E27FC236}">
                <a16:creationId xmlns:a16="http://schemas.microsoft.com/office/drawing/2014/main" id="{8E467501-9555-4B1A-985F-D67F0B2FB9C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748947" y="189950"/>
            <a:ext cx="2125699" cy="514818"/>
          </a:xfrm>
          <a:prstGeom prst="rect">
            <a:avLst/>
          </a:prstGeom>
        </p:spPr>
      </p:pic>
      <p:grpSp>
        <p:nvGrpSpPr>
          <p:cNvPr id="22" name="组合 21">
            <a:extLst>
              <a:ext uri="{FF2B5EF4-FFF2-40B4-BE49-F238E27FC236}">
                <a16:creationId xmlns:a16="http://schemas.microsoft.com/office/drawing/2014/main" id="{49CCBF79-7674-403D-8089-99ED4F35FE38}"/>
              </a:ext>
            </a:extLst>
          </p:cNvPr>
          <p:cNvGrpSpPr/>
          <p:nvPr/>
        </p:nvGrpSpPr>
        <p:grpSpPr>
          <a:xfrm>
            <a:off x="958708" y="1436542"/>
            <a:ext cx="4310560" cy="492443"/>
            <a:chOff x="1992923" y="1609795"/>
            <a:chExt cx="4310560" cy="492443"/>
          </a:xfrm>
        </p:grpSpPr>
        <p:sp>
          <p:nvSpPr>
            <p:cNvPr id="24" name="矩形 23">
              <a:extLst>
                <a:ext uri="{FF2B5EF4-FFF2-40B4-BE49-F238E27FC236}">
                  <a16:creationId xmlns:a16="http://schemas.microsoft.com/office/drawing/2014/main" id="{EB7BEDC7-CCC0-43FA-AD51-87EE925EAE18}"/>
                </a:ext>
              </a:extLst>
            </p:cNvPr>
            <p:cNvSpPr/>
            <p:nvPr/>
          </p:nvSpPr>
          <p:spPr>
            <a:xfrm>
              <a:off x="1992923" y="1840628"/>
              <a:ext cx="72000" cy="720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mj-ea"/>
                <a:ea typeface="+mj-ea"/>
              </a:endParaRPr>
            </a:p>
          </p:txBody>
        </p:sp>
        <p:sp>
          <p:nvSpPr>
            <p:cNvPr id="25" name="文本框 24">
              <a:extLst>
                <a:ext uri="{FF2B5EF4-FFF2-40B4-BE49-F238E27FC236}">
                  <a16:creationId xmlns:a16="http://schemas.microsoft.com/office/drawing/2014/main" id="{39AB8F27-8DBE-41F8-A318-2AC3096BDC09}"/>
                </a:ext>
              </a:extLst>
            </p:cNvPr>
            <p:cNvSpPr txBox="1"/>
            <p:nvPr/>
          </p:nvSpPr>
          <p:spPr>
            <a:xfrm>
              <a:off x="2178882" y="1609795"/>
              <a:ext cx="4124601" cy="492443"/>
            </a:xfrm>
            <a:prstGeom prst="rect">
              <a:avLst/>
            </a:prstGeom>
            <a:noFill/>
          </p:spPr>
          <p:txBody>
            <a:bodyPr wrap="square" rtlCol="0">
              <a:spAutoFit/>
            </a:bodyPr>
            <a:lstStyle/>
            <a:p>
              <a:r>
                <a:rPr lang="zh-CN" altLang="en-US" sz="2600" b="1" dirty="0">
                  <a:latin typeface="+mj-ea"/>
                  <a:ea typeface="+mj-ea"/>
                </a:rPr>
                <a:t>主要思想</a:t>
              </a:r>
            </a:p>
          </p:txBody>
        </p:sp>
      </p:grpSp>
      <p:sp>
        <p:nvSpPr>
          <p:cNvPr id="20" name="文本框 19">
            <a:extLst>
              <a:ext uri="{FF2B5EF4-FFF2-40B4-BE49-F238E27FC236}">
                <a16:creationId xmlns:a16="http://schemas.microsoft.com/office/drawing/2014/main" id="{E932861E-C4CA-4545-BC10-E378025B93B9}"/>
              </a:ext>
            </a:extLst>
          </p:cNvPr>
          <p:cNvSpPr txBox="1"/>
          <p:nvPr/>
        </p:nvSpPr>
        <p:spPr>
          <a:xfrm>
            <a:off x="1401837" y="2021183"/>
            <a:ext cx="9652640" cy="1709892"/>
          </a:xfrm>
          <a:prstGeom prst="rect">
            <a:avLst/>
          </a:prstGeom>
          <a:noFill/>
        </p:spPr>
        <p:txBody>
          <a:bodyPr wrap="square">
            <a:spAutoFit/>
          </a:bodyPr>
          <a:lstStyle/>
          <a:p>
            <a:pPr>
              <a:lnSpc>
                <a:spcPct val="150000"/>
              </a:lnSpc>
              <a:spcAft>
                <a:spcPts val="1200"/>
              </a:spcAft>
            </a:pPr>
            <a:r>
              <a:rPr lang="zh-CN" altLang="en-US" sz="2200" b="0" dirty="0">
                <a:latin typeface="微软雅黑" panose="020B0503020204020204" pitchFamily="34" charset="-122"/>
                <a:ea typeface="微软雅黑" panose="020B0503020204020204" pitchFamily="34" charset="-122"/>
              </a:rPr>
              <a:t>命名实体应该具有以下两个性质：</a:t>
            </a:r>
            <a:endParaRPr lang="en-US" altLang="zh-CN" sz="2200" b="0" dirty="0">
              <a:latin typeface="微软雅黑" panose="020B0503020204020204" pitchFamily="34" charset="-122"/>
              <a:ea typeface="微软雅黑" panose="020B0503020204020204" pitchFamily="34" charset="-122"/>
            </a:endParaRPr>
          </a:p>
          <a:p>
            <a:pPr marL="457200" indent="-457200">
              <a:lnSpc>
                <a:spcPct val="150000"/>
              </a:lnSpc>
              <a:buAutoNum type="arabicPeriod"/>
            </a:pPr>
            <a:r>
              <a:rPr lang="zh-CN" altLang="en-US" sz="2200" dirty="0">
                <a:latin typeface="微软雅黑" panose="020B0503020204020204" pitchFamily="34" charset="-122"/>
                <a:ea typeface="微软雅黑" panose="020B0503020204020204" pitchFamily="34" charset="-122"/>
              </a:rPr>
              <a:t>具有明确的边界</a:t>
            </a:r>
            <a:endParaRPr lang="en-US" altLang="zh-CN" sz="2200" dirty="0">
              <a:latin typeface="微软雅黑" panose="020B0503020204020204" pitchFamily="34" charset="-122"/>
              <a:ea typeface="微软雅黑" panose="020B0503020204020204" pitchFamily="34" charset="-122"/>
            </a:endParaRPr>
          </a:p>
          <a:p>
            <a:pPr marL="457200" indent="-457200">
              <a:lnSpc>
                <a:spcPct val="150000"/>
              </a:lnSpc>
              <a:buAutoNum type="arabicPeriod"/>
            </a:pPr>
            <a:r>
              <a:rPr lang="zh-CN" altLang="en-US" sz="2200" dirty="0">
                <a:latin typeface="微软雅黑" panose="020B0503020204020204" pitchFamily="34" charset="-122"/>
                <a:ea typeface="微软雅黑" panose="020B0503020204020204" pitchFamily="34" charset="-122"/>
              </a:rPr>
              <a:t>边界内部的</a:t>
            </a:r>
            <a:r>
              <a:rPr lang="en-US" altLang="zh-CN" sz="2200" dirty="0">
                <a:latin typeface="微软雅黑" panose="020B0503020204020204" pitchFamily="34" charset="-122"/>
                <a:ea typeface="微软雅黑" panose="020B0503020204020204" pitchFamily="34" charset="-122"/>
              </a:rPr>
              <a:t>Token</a:t>
            </a:r>
            <a:r>
              <a:rPr lang="zh-CN" altLang="en-US" sz="2200" dirty="0">
                <a:latin typeface="微软雅黑" panose="020B0503020204020204" pitchFamily="34" charset="-122"/>
                <a:ea typeface="微软雅黑" panose="020B0503020204020204" pitchFamily="34" charset="-122"/>
              </a:rPr>
              <a:t>之间要有紧密的联系</a:t>
            </a:r>
            <a:endParaRPr lang="en-US" altLang="zh-CN" sz="2200" dirty="0">
              <a:latin typeface="微软雅黑" panose="020B0503020204020204" pitchFamily="34" charset="-122"/>
              <a:ea typeface="微软雅黑" panose="020B0503020204020204" pitchFamily="34" charset="-122"/>
            </a:endParaRPr>
          </a:p>
        </p:txBody>
      </p:sp>
      <p:pic>
        <p:nvPicPr>
          <p:cNvPr id="4" name="图片 3">
            <a:extLst>
              <a:ext uri="{FF2B5EF4-FFF2-40B4-BE49-F238E27FC236}">
                <a16:creationId xmlns:a16="http://schemas.microsoft.com/office/drawing/2014/main" id="{30D5AA44-252F-4E82-A5B1-371D46A2E18D}"/>
              </a:ext>
            </a:extLst>
          </p:cNvPr>
          <p:cNvPicPr>
            <a:picLocks noChangeAspect="1"/>
          </p:cNvPicPr>
          <p:nvPr/>
        </p:nvPicPr>
        <p:blipFill>
          <a:blip r:embed="rId5"/>
          <a:stretch>
            <a:fillRect/>
          </a:stretch>
        </p:blipFill>
        <p:spPr>
          <a:xfrm>
            <a:off x="2375559" y="3823273"/>
            <a:ext cx="7440881" cy="2640580"/>
          </a:xfrm>
          <a:prstGeom prst="rect">
            <a:avLst/>
          </a:prstGeom>
        </p:spPr>
      </p:pic>
    </p:spTree>
    <p:extLst>
      <p:ext uri="{BB962C8B-B14F-4D97-AF65-F5344CB8AC3E}">
        <p14:creationId xmlns:p14="http://schemas.microsoft.com/office/powerpoint/2010/main" val="2343700107"/>
      </p:ext>
    </p:extLst>
  </p:cSld>
  <p:clrMapOvr>
    <a:masterClrMapping/>
  </p:clrMapOvr>
  <p:transition spd="med">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562707" y="646490"/>
            <a:ext cx="3899877" cy="523220"/>
          </a:xfrm>
          <a:prstGeom prst="rect">
            <a:avLst/>
          </a:prstGeom>
          <a:noFill/>
        </p:spPr>
        <p:txBody>
          <a:bodyPr wrap="square" rtlCol="0">
            <a:spAutoFit/>
          </a:bodyPr>
          <a:lstStyle/>
          <a:p>
            <a:r>
              <a:rPr lang="en-US" altLang="zh-CN" sz="2800" b="1" dirty="0">
                <a:latin typeface="+mj-ea"/>
                <a:ea typeface="+mj-ea"/>
                <a:cs typeface="Times New Roman" panose="02020603050405020304" pitchFamily="18" charset="0"/>
              </a:rPr>
              <a:t>HIT-NER</a:t>
            </a:r>
          </a:p>
        </p:txBody>
      </p:sp>
      <p:grpSp>
        <p:nvGrpSpPr>
          <p:cNvPr id="5" name="组合 4">
            <a:extLst>
              <a:ext uri="{FF2B5EF4-FFF2-40B4-BE49-F238E27FC236}">
                <a16:creationId xmlns:a16="http://schemas.microsoft.com/office/drawing/2014/main" id="{E2EF829A-6B67-4464-9995-47B52BB8B5D0}"/>
              </a:ext>
            </a:extLst>
          </p:cNvPr>
          <p:cNvGrpSpPr/>
          <p:nvPr/>
        </p:nvGrpSpPr>
        <p:grpSpPr>
          <a:xfrm>
            <a:off x="0" y="702885"/>
            <a:ext cx="367754" cy="416780"/>
            <a:chOff x="0" y="702885"/>
            <a:chExt cx="367754" cy="416780"/>
          </a:xfrm>
        </p:grpSpPr>
        <p:pic>
          <p:nvPicPr>
            <p:cNvPr id="3" name="图片 2">
              <a:extLst>
                <a:ext uri="{FF2B5EF4-FFF2-40B4-BE49-F238E27FC236}">
                  <a16:creationId xmlns:a16="http://schemas.microsoft.com/office/drawing/2014/main" id="{37AE7E84-8AA4-473D-B5BC-053826417794}"/>
                </a:ext>
              </a:extLst>
            </p:cNvPr>
            <p:cNvPicPr>
              <a:picLocks noChangeAspect="1"/>
            </p:cNvPicPr>
            <p:nvPr/>
          </p:nvPicPr>
          <p:blipFill>
            <a:blip r:embed="rId3"/>
            <a:stretch>
              <a:fillRect/>
            </a:stretch>
          </p:blipFill>
          <p:spPr>
            <a:xfrm>
              <a:off x="0" y="702885"/>
              <a:ext cx="281354" cy="416780"/>
            </a:xfrm>
            <a:prstGeom prst="rect">
              <a:avLst/>
            </a:prstGeom>
          </p:spPr>
        </p:pic>
        <p:pic>
          <p:nvPicPr>
            <p:cNvPr id="9" name="图片 8">
              <a:extLst>
                <a:ext uri="{FF2B5EF4-FFF2-40B4-BE49-F238E27FC236}">
                  <a16:creationId xmlns:a16="http://schemas.microsoft.com/office/drawing/2014/main" id="{8B5B2EAD-1082-40EE-973B-E677BAFE5A35}"/>
                </a:ext>
              </a:extLst>
            </p:cNvPr>
            <p:cNvPicPr>
              <a:picLocks/>
            </p:cNvPicPr>
            <p:nvPr/>
          </p:nvPicPr>
          <p:blipFill>
            <a:blip r:embed="rId3"/>
            <a:stretch>
              <a:fillRect/>
            </a:stretch>
          </p:blipFill>
          <p:spPr>
            <a:xfrm>
              <a:off x="281354" y="771300"/>
              <a:ext cx="86400" cy="273600"/>
            </a:xfrm>
            <a:prstGeom prst="rect">
              <a:avLst/>
            </a:prstGeom>
          </p:spPr>
        </p:pic>
      </p:grpSp>
      <p:cxnSp>
        <p:nvCxnSpPr>
          <p:cNvPr id="10" name="直接连接符 9">
            <a:extLst>
              <a:ext uri="{FF2B5EF4-FFF2-40B4-BE49-F238E27FC236}">
                <a16:creationId xmlns:a16="http://schemas.microsoft.com/office/drawing/2014/main" id="{29F4AE27-B393-43D9-BD4C-1A05C1AC2BFF}"/>
              </a:ext>
            </a:extLst>
          </p:cNvPr>
          <p:cNvCxnSpPr>
            <a:cxnSpLocks/>
          </p:cNvCxnSpPr>
          <p:nvPr/>
        </p:nvCxnSpPr>
        <p:spPr>
          <a:xfrm>
            <a:off x="562708" y="593518"/>
            <a:ext cx="396000" cy="0"/>
          </a:xfrm>
          <a:prstGeom prst="line">
            <a:avLst/>
          </a:prstGeom>
          <a:ln w="25400">
            <a:solidFill>
              <a:srgbClr val="000000"/>
            </a:solidFill>
          </a:ln>
        </p:spPr>
        <p:style>
          <a:lnRef idx="1">
            <a:schemeClr val="accent1"/>
          </a:lnRef>
          <a:fillRef idx="0">
            <a:schemeClr val="accent1"/>
          </a:fillRef>
          <a:effectRef idx="0">
            <a:schemeClr val="accent1"/>
          </a:effectRef>
          <a:fontRef idx="minor">
            <a:schemeClr val="tx1"/>
          </a:fontRef>
        </p:style>
      </p:cxnSp>
      <p:pic>
        <p:nvPicPr>
          <p:cNvPr id="21" name="图片 20">
            <a:extLst>
              <a:ext uri="{FF2B5EF4-FFF2-40B4-BE49-F238E27FC236}">
                <a16:creationId xmlns:a16="http://schemas.microsoft.com/office/drawing/2014/main" id="{8E467501-9555-4B1A-985F-D67F0B2FB9C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748947" y="189950"/>
            <a:ext cx="2125699" cy="514818"/>
          </a:xfrm>
          <a:prstGeom prst="rect">
            <a:avLst/>
          </a:prstGeom>
        </p:spPr>
      </p:pic>
      <p:grpSp>
        <p:nvGrpSpPr>
          <p:cNvPr id="22" name="组合 21">
            <a:extLst>
              <a:ext uri="{FF2B5EF4-FFF2-40B4-BE49-F238E27FC236}">
                <a16:creationId xmlns:a16="http://schemas.microsoft.com/office/drawing/2014/main" id="{49CCBF79-7674-403D-8089-99ED4F35FE38}"/>
              </a:ext>
            </a:extLst>
          </p:cNvPr>
          <p:cNvGrpSpPr/>
          <p:nvPr/>
        </p:nvGrpSpPr>
        <p:grpSpPr>
          <a:xfrm>
            <a:off x="958708" y="1436542"/>
            <a:ext cx="4310560" cy="492443"/>
            <a:chOff x="1992923" y="1609795"/>
            <a:chExt cx="4310560" cy="492443"/>
          </a:xfrm>
        </p:grpSpPr>
        <p:sp>
          <p:nvSpPr>
            <p:cNvPr id="24" name="矩形 23">
              <a:extLst>
                <a:ext uri="{FF2B5EF4-FFF2-40B4-BE49-F238E27FC236}">
                  <a16:creationId xmlns:a16="http://schemas.microsoft.com/office/drawing/2014/main" id="{EB7BEDC7-CCC0-43FA-AD51-87EE925EAE18}"/>
                </a:ext>
              </a:extLst>
            </p:cNvPr>
            <p:cNvSpPr/>
            <p:nvPr/>
          </p:nvSpPr>
          <p:spPr>
            <a:xfrm>
              <a:off x="1992923" y="1840628"/>
              <a:ext cx="72000" cy="720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mj-ea"/>
                <a:ea typeface="+mj-ea"/>
              </a:endParaRPr>
            </a:p>
          </p:txBody>
        </p:sp>
        <p:sp>
          <p:nvSpPr>
            <p:cNvPr id="25" name="文本框 24">
              <a:extLst>
                <a:ext uri="{FF2B5EF4-FFF2-40B4-BE49-F238E27FC236}">
                  <a16:creationId xmlns:a16="http://schemas.microsoft.com/office/drawing/2014/main" id="{39AB8F27-8DBE-41F8-A318-2AC3096BDC09}"/>
                </a:ext>
              </a:extLst>
            </p:cNvPr>
            <p:cNvSpPr txBox="1"/>
            <p:nvPr/>
          </p:nvSpPr>
          <p:spPr>
            <a:xfrm>
              <a:off x="2178882" y="1609795"/>
              <a:ext cx="4124601" cy="492443"/>
            </a:xfrm>
            <a:prstGeom prst="rect">
              <a:avLst/>
            </a:prstGeom>
            <a:noFill/>
          </p:spPr>
          <p:txBody>
            <a:bodyPr wrap="square" rtlCol="0">
              <a:spAutoFit/>
            </a:bodyPr>
            <a:lstStyle/>
            <a:p>
              <a:r>
                <a:rPr lang="zh-CN" altLang="en-US" sz="2600" b="1" dirty="0">
                  <a:latin typeface="+mj-ea"/>
                  <a:ea typeface="+mj-ea"/>
                </a:rPr>
                <a:t>整体架构</a:t>
              </a:r>
            </a:p>
          </p:txBody>
        </p:sp>
      </p:grpSp>
      <p:pic>
        <p:nvPicPr>
          <p:cNvPr id="6" name="图片 5">
            <a:extLst>
              <a:ext uri="{FF2B5EF4-FFF2-40B4-BE49-F238E27FC236}">
                <a16:creationId xmlns:a16="http://schemas.microsoft.com/office/drawing/2014/main" id="{73BDC0CC-8BFA-4107-8E75-426CD443FBB2}"/>
              </a:ext>
            </a:extLst>
          </p:cNvPr>
          <p:cNvPicPr>
            <a:picLocks noChangeAspect="1"/>
          </p:cNvPicPr>
          <p:nvPr/>
        </p:nvPicPr>
        <p:blipFill>
          <a:blip r:embed="rId5"/>
          <a:stretch>
            <a:fillRect/>
          </a:stretch>
        </p:blipFill>
        <p:spPr>
          <a:xfrm>
            <a:off x="281354" y="1436542"/>
            <a:ext cx="11433325" cy="4989605"/>
          </a:xfrm>
          <a:prstGeom prst="rect">
            <a:avLst/>
          </a:prstGeom>
        </p:spPr>
      </p:pic>
      <p:grpSp>
        <p:nvGrpSpPr>
          <p:cNvPr id="12" name="组合 11">
            <a:extLst>
              <a:ext uri="{FF2B5EF4-FFF2-40B4-BE49-F238E27FC236}">
                <a16:creationId xmlns:a16="http://schemas.microsoft.com/office/drawing/2014/main" id="{08DA29F6-57C7-4A82-A74A-FEF58C165AE4}"/>
              </a:ext>
            </a:extLst>
          </p:cNvPr>
          <p:cNvGrpSpPr/>
          <p:nvPr/>
        </p:nvGrpSpPr>
        <p:grpSpPr>
          <a:xfrm>
            <a:off x="3436144" y="461015"/>
            <a:ext cx="4093369" cy="3497811"/>
            <a:chOff x="3436144" y="461015"/>
            <a:chExt cx="4093369" cy="3497811"/>
          </a:xfrm>
        </p:grpSpPr>
        <p:sp>
          <p:nvSpPr>
            <p:cNvPr id="7" name="矩形 6">
              <a:extLst>
                <a:ext uri="{FF2B5EF4-FFF2-40B4-BE49-F238E27FC236}">
                  <a16:creationId xmlns:a16="http://schemas.microsoft.com/office/drawing/2014/main" id="{0B886A06-04BB-418A-B772-3311AAF853CF}"/>
                </a:ext>
              </a:extLst>
            </p:cNvPr>
            <p:cNvSpPr/>
            <p:nvPr/>
          </p:nvSpPr>
          <p:spPr>
            <a:xfrm>
              <a:off x="3436144" y="1561351"/>
              <a:ext cx="2150270" cy="2397475"/>
            </a:xfrm>
            <a:prstGeom prst="rect">
              <a:avLst/>
            </a:prstGeom>
            <a:noFill/>
            <a:ln>
              <a:solidFill>
                <a:schemeClr val="accent2"/>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1" name="对话气泡: 椭圆形 10">
              <a:extLst>
                <a:ext uri="{FF2B5EF4-FFF2-40B4-BE49-F238E27FC236}">
                  <a16:creationId xmlns:a16="http://schemas.microsoft.com/office/drawing/2014/main" id="{1B540452-EFDC-4936-BE34-541CBB5FB87E}"/>
                </a:ext>
              </a:extLst>
            </p:cNvPr>
            <p:cNvSpPr/>
            <p:nvPr/>
          </p:nvSpPr>
          <p:spPr>
            <a:xfrm>
              <a:off x="4126268" y="461015"/>
              <a:ext cx="3403245" cy="983929"/>
            </a:xfrm>
            <a:prstGeom prst="wedgeEllipseCallou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tx1"/>
                  </a:solidFill>
                </a:rPr>
                <a:t>首尾检测器：</a:t>
              </a:r>
              <a:r>
                <a:rPr kumimoji="1" lang="en-US" altLang="zh-CN" dirty="0">
                  <a:solidFill>
                    <a:schemeClr val="tx1"/>
                  </a:solidFill>
                </a:rPr>
                <a:t>Attention+</a:t>
              </a:r>
              <a:r>
                <a:rPr kumimoji="1" lang="zh-CN" altLang="en-US" dirty="0">
                  <a:solidFill>
                    <a:schemeClr val="tx1"/>
                  </a:solidFill>
                </a:rPr>
                <a:t>双仿射</a:t>
              </a:r>
            </a:p>
          </p:txBody>
        </p:sp>
      </p:grpSp>
      <p:sp>
        <p:nvSpPr>
          <p:cNvPr id="18" name="矩形 17">
            <a:extLst>
              <a:ext uri="{FF2B5EF4-FFF2-40B4-BE49-F238E27FC236}">
                <a16:creationId xmlns:a16="http://schemas.microsoft.com/office/drawing/2014/main" id="{27069672-B4ED-4690-B35C-6AD147B73596}"/>
              </a:ext>
            </a:extLst>
          </p:cNvPr>
          <p:cNvSpPr/>
          <p:nvPr/>
        </p:nvSpPr>
        <p:spPr>
          <a:xfrm>
            <a:off x="3376078" y="4028672"/>
            <a:ext cx="2270401" cy="2397475"/>
          </a:xfrm>
          <a:prstGeom prst="rect">
            <a:avLst/>
          </a:prstGeom>
          <a:noFill/>
          <a:ln>
            <a:solidFill>
              <a:schemeClr val="accent2"/>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9" name="对话气泡: 椭圆形 18">
            <a:extLst>
              <a:ext uri="{FF2B5EF4-FFF2-40B4-BE49-F238E27FC236}">
                <a16:creationId xmlns:a16="http://schemas.microsoft.com/office/drawing/2014/main" id="{A1D2D0CC-4333-49BE-BC9B-07A20B97091D}"/>
              </a:ext>
            </a:extLst>
          </p:cNvPr>
          <p:cNvSpPr/>
          <p:nvPr/>
        </p:nvSpPr>
        <p:spPr>
          <a:xfrm>
            <a:off x="32899" y="5719545"/>
            <a:ext cx="3403245" cy="983929"/>
          </a:xfrm>
          <a:prstGeom prst="wedgeEllipseCallout">
            <a:avLst>
              <a:gd name="adj1" fmla="val 52006"/>
              <a:gd name="adj2" fmla="val -93599"/>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Token</a:t>
            </a:r>
            <a:r>
              <a:rPr kumimoji="1" lang="zh-CN" altLang="en-US" dirty="0">
                <a:solidFill>
                  <a:schemeClr val="tx1"/>
                </a:solidFill>
              </a:rPr>
              <a:t>关系提取器：</a:t>
            </a:r>
            <a:r>
              <a:rPr kumimoji="1" lang="en-US" altLang="zh-CN" dirty="0" err="1">
                <a:solidFill>
                  <a:schemeClr val="tx1"/>
                </a:solidFill>
              </a:rPr>
              <a:t>BiLSTM+CRF</a:t>
            </a:r>
            <a:endParaRPr kumimoji="1" lang="zh-CN" altLang="en-US" dirty="0">
              <a:solidFill>
                <a:schemeClr val="tx1"/>
              </a:solidFill>
            </a:endParaRPr>
          </a:p>
        </p:txBody>
      </p:sp>
      <p:sp>
        <p:nvSpPr>
          <p:cNvPr id="23" name="矩形 22">
            <a:extLst>
              <a:ext uri="{FF2B5EF4-FFF2-40B4-BE49-F238E27FC236}">
                <a16:creationId xmlns:a16="http://schemas.microsoft.com/office/drawing/2014/main" id="{3E1F245C-2328-471E-8DFB-D186AE828009}"/>
              </a:ext>
            </a:extLst>
          </p:cNvPr>
          <p:cNvSpPr/>
          <p:nvPr/>
        </p:nvSpPr>
        <p:spPr>
          <a:xfrm>
            <a:off x="6605587" y="3107531"/>
            <a:ext cx="1859757" cy="1757364"/>
          </a:xfrm>
          <a:prstGeom prst="rect">
            <a:avLst/>
          </a:prstGeom>
          <a:noFill/>
          <a:ln>
            <a:solidFill>
              <a:schemeClr val="accent2"/>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26" name="对话气泡: 椭圆形 25">
            <a:extLst>
              <a:ext uri="{FF2B5EF4-FFF2-40B4-BE49-F238E27FC236}">
                <a16:creationId xmlns:a16="http://schemas.microsoft.com/office/drawing/2014/main" id="{8315F77E-B1C1-44E4-9DF9-45C06E024A3A}"/>
              </a:ext>
            </a:extLst>
          </p:cNvPr>
          <p:cNvSpPr/>
          <p:nvPr/>
        </p:nvSpPr>
        <p:spPr>
          <a:xfrm>
            <a:off x="8234479" y="4629150"/>
            <a:ext cx="1602465" cy="552622"/>
          </a:xfrm>
          <a:prstGeom prst="wedgeEllipseCallout">
            <a:avLst>
              <a:gd name="adj1" fmla="val -45602"/>
              <a:gd name="adj2" fmla="val -60927"/>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tx1"/>
                </a:solidFill>
              </a:rPr>
              <a:t>融合分类</a:t>
            </a:r>
          </a:p>
        </p:txBody>
      </p:sp>
    </p:spTree>
    <p:extLst>
      <p:ext uri="{BB962C8B-B14F-4D97-AF65-F5344CB8AC3E}">
        <p14:creationId xmlns:p14="http://schemas.microsoft.com/office/powerpoint/2010/main" val="3903370035"/>
      </p:ext>
    </p:extLst>
  </p:cSld>
  <p:clrMapOvr>
    <a:masterClrMapping/>
  </p:clrMapOvr>
  <p:transition spd="med">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562707" y="646490"/>
            <a:ext cx="3899877" cy="523220"/>
          </a:xfrm>
          <a:prstGeom prst="rect">
            <a:avLst/>
          </a:prstGeom>
          <a:noFill/>
        </p:spPr>
        <p:txBody>
          <a:bodyPr wrap="square" rtlCol="0">
            <a:spAutoFit/>
          </a:bodyPr>
          <a:lstStyle/>
          <a:p>
            <a:r>
              <a:rPr lang="en-US" altLang="zh-CN" sz="2800" b="1" dirty="0">
                <a:latin typeface="+mj-ea"/>
                <a:ea typeface="+mj-ea"/>
                <a:cs typeface="Times New Roman" panose="02020603050405020304" pitchFamily="18" charset="0"/>
              </a:rPr>
              <a:t>HIT-NER</a:t>
            </a:r>
          </a:p>
        </p:txBody>
      </p:sp>
      <p:grpSp>
        <p:nvGrpSpPr>
          <p:cNvPr id="5" name="组合 4">
            <a:extLst>
              <a:ext uri="{FF2B5EF4-FFF2-40B4-BE49-F238E27FC236}">
                <a16:creationId xmlns:a16="http://schemas.microsoft.com/office/drawing/2014/main" id="{E2EF829A-6B67-4464-9995-47B52BB8B5D0}"/>
              </a:ext>
            </a:extLst>
          </p:cNvPr>
          <p:cNvGrpSpPr/>
          <p:nvPr/>
        </p:nvGrpSpPr>
        <p:grpSpPr>
          <a:xfrm>
            <a:off x="0" y="702885"/>
            <a:ext cx="367754" cy="416780"/>
            <a:chOff x="0" y="702885"/>
            <a:chExt cx="367754" cy="416780"/>
          </a:xfrm>
        </p:grpSpPr>
        <p:pic>
          <p:nvPicPr>
            <p:cNvPr id="3" name="图片 2">
              <a:extLst>
                <a:ext uri="{FF2B5EF4-FFF2-40B4-BE49-F238E27FC236}">
                  <a16:creationId xmlns:a16="http://schemas.microsoft.com/office/drawing/2014/main" id="{37AE7E84-8AA4-473D-B5BC-053826417794}"/>
                </a:ext>
              </a:extLst>
            </p:cNvPr>
            <p:cNvPicPr>
              <a:picLocks noChangeAspect="1"/>
            </p:cNvPicPr>
            <p:nvPr/>
          </p:nvPicPr>
          <p:blipFill>
            <a:blip r:embed="rId3"/>
            <a:stretch>
              <a:fillRect/>
            </a:stretch>
          </p:blipFill>
          <p:spPr>
            <a:xfrm>
              <a:off x="0" y="702885"/>
              <a:ext cx="281354" cy="416780"/>
            </a:xfrm>
            <a:prstGeom prst="rect">
              <a:avLst/>
            </a:prstGeom>
          </p:spPr>
        </p:pic>
        <p:pic>
          <p:nvPicPr>
            <p:cNvPr id="9" name="图片 8">
              <a:extLst>
                <a:ext uri="{FF2B5EF4-FFF2-40B4-BE49-F238E27FC236}">
                  <a16:creationId xmlns:a16="http://schemas.microsoft.com/office/drawing/2014/main" id="{8B5B2EAD-1082-40EE-973B-E677BAFE5A35}"/>
                </a:ext>
              </a:extLst>
            </p:cNvPr>
            <p:cNvPicPr>
              <a:picLocks/>
            </p:cNvPicPr>
            <p:nvPr/>
          </p:nvPicPr>
          <p:blipFill>
            <a:blip r:embed="rId3"/>
            <a:stretch>
              <a:fillRect/>
            </a:stretch>
          </p:blipFill>
          <p:spPr>
            <a:xfrm>
              <a:off x="281354" y="771300"/>
              <a:ext cx="86400" cy="273600"/>
            </a:xfrm>
            <a:prstGeom prst="rect">
              <a:avLst/>
            </a:prstGeom>
          </p:spPr>
        </p:pic>
      </p:grpSp>
      <p:cxnSp>
        <p:nvCxnSpPr>
          <p:cNvPr id="10" name="直接连接符 9">
            <a:extLst>
              <a:ext uri="{FF2B5EF4-FFF2-40B4-BE49-F238E27FC236}">
                <a16:creationId xmlns:a16="http://schemas.microsoft.com/office/drawing/2014/main" id="{29F4AE27-B393-43D9-BD4C-1A05C1AC2BFF}"/>
              </a:ext>
            </a:extLst>
          </p:cNvPr>
          <p:cNvCxnSpPr>
            <a:cxnSpLocks/>
          </p:cNvCxnSpPr>
          <p:nvPr/>
        </p:nvCxnSpPr>
        <p:spPr>
          <a:xfrm>
            <a:off x="562708" y="593518"/>
            <a:ext cx="396000" cy="0"/>
          </a:xfrm>
          <a:prstGeom prst="line">
            <a:avLst/>
          </a:prstGeom>
          <a:ln w="25400">
            <a:solidFill>
              <a:srgbClr val="000000"/>
            </a:solidFill>
          </a:ln>
        </p:spPr>
        <p:style>
          <a:lnRef idx="1">
            <a:schemeClr val="accent1"/>
          </a:lnRef>
          <a:fillRef idx="0">
            <a:schemeClr val="accent1"/>
          </a:fillRef>
          <a:effectRef idx="0">
            <a:schemeClr val="accent1"/>
          </a:effectRef>
          <a:fontRef idx="minor">
            <a:schemeClr val="tx1"/>
          </a:fontRef>
        </p:style>
      </p:cxnSp>
      <p:pic>
        <p:nvPicPr>
          <p:cNvPr id="21" name="图片 20">
            <a:extLst>
              <a:ext uri="{FF2B5EF4-FFF2-40B4-BE49-F238E27FC236}">
                <a16:creationId xmlns:a16="http://schemas.microsoft.com/office/drawing/2014/main" id="{8E467501-9555-4B1A-985F-D67F0B2FB9C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748947" y="189950"/>
            <a:ext cx="2125699" cy="514818"/>
          </a:xfrm>
          <a:prstGeom prst="rect">
            <a:avLst/>
          </a:prstGeom>
        </p:spPr>
      </p:pic>
      <p:grpSp>
        <p:nvGrpSpPr>
          <p:cNvPr id="22" name="组合 21">
            <a:extLst>
              <a:ext uri="{FF2B5EF4-FFF2-40B4-BE49-F238E27FC236}">
                <a16:creationId xmlns:a16="http://schemas.microsoft.com/office/drawing/2014/main" id="{49CCBF79-7674-403D-8089-99ED4F35FE38}"/>
              </a:ext>
            </a:extLst>
          </p:cNvPr>
          <p:cNvGrpSpPr/>
          <p:nvPr/>
        </p:nvGrpSpPr>
        <p:grpSpPr>
          <a:xfrm>
            <a:off x="958708" y="1436542"/>
            <a:ext cx="4310560" cy="492443"/>
            <a:chOff x="1992923" y="1609795"/>
            <a:chExt cx="4310560" cy="492443"/>
          </a:xfrm>
        </p:grpSpPr>
        <p:sp>
          <p:nvSpPr>
            <p:cNvPr id="24" name="矩形 23">
              <a:extLst>
                <a:ext uri="{FF2B5EF4-FFF2-40B4-BE49-F238E27FC236}">
                  <a16:creationId xmlns:a16="http://schemas.microsoft.com/office/drawing/2014/main" id="{EB7BEDC7-CCC0-43FA-AD51-87EE925EAE18}"/>
                </a:ext>
              </a:extLst>
            </p:cNvPr>
            <p:cNvSpPr/>
            <p:nvPr/>
          </p:nvSpPr>
          <p:spPr>
            <a:xfrm>
              <a:off x="1992923" y="1840628"/>
              <a:ext cx="72000" cy="720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mj-ea"/>
                <a:ea typeface="+mj-ea"/>
              </a:endParaRPr>
            </a:p>
          </p:txBody>
        </p:sp>
        <p:sp>
          <p:nvSpPr>
            <p:cNvPr id="25" name="文本框 24">
              <a:extLst>
                <a:ext uri="{FF2B5EF4-FFF2-40B4-BE49-F238E27FC236}">
                  <a16:creationId xmlns:a16="http://schemas.microsoft.com/office/drawing/2014/main" id="{39AB8F27-8DBE-41F8-A318-2AC3096BDC09}"/>
                </a:ext>
              </a:extLst>
            </p:cNvPr>
            <p:cNvSpPr txBox="1"/>
            <p:nvPr/>
          </p:nvSpPr>
          <p:spPr>
            <a:xfrm>
              <a:off x="2178882" y="1609795"/>
              <a:ext cx="4124601" cy="492443"/>
            </a:xfrm>
            <a:prstGeom prst="rect">
              <a:avLst/>
            </a:prstGeom>
            <a:noFill/>
          </p:spPr>
          <p:txBody>
            <a:bodyPr wrap="square" rtlCol="0">
              <a:spAutoFit/>
            </a:bodyPr>
            <a:lstStyle/>
            <a:p>
              <a:r>
                <a:rPr lang="en-US" altLang="zh-CN" sz="2600" b="1" dirty="0">
                  <a:latin typeface="+mj-ea"/>
                  <a:ea typeface="+mj-ea"/>
                </a:rPr>
                <a:t>Head-Tail Detector</a:t>
              </a:r>
              <a:endParaRPr lang="zh-CN" altLang="en-US" sz="2600" b="1" dirty="0">
                <a:latin typeface="+mj-ea"/>
                <a:ea typeface="+mj-ea"/>
              </a:endParaRPr>
            </a:p>
          </p:txBody>
        </p:sp>
      </p:grpSp>
      <p:pic>
        <p:nvPicPr>
          <p:cNvPr id="4" name="图片 3">
            <a:extLst>
              <a:ext uri="{FF2B5EF4-FFF2-40B4-BE49-F238E27FC236}">
                <a16:creationId xmlns:a16="http://schemas.microsoft.com/office/drawing/2014/main" id="{297B193C-28AB-471E-95E1-DFBC9EF7F760}"/>
              </a:ext>
            </a:extLst>
          </p:cNvPr>
          <p:cNvPicPr>
            <a:picLocks noChangeAspect="1"/>
          </p:cNvPicPr>
          <p:nvPr/>
        </p:nvPicPr>
        <p:blipFill>
          <a:blip r:embed="rId5"/>
          <a:stretch>
            <a:fillRect/>
          </a:stretch>
        </p:blipFill>
        <p:spPr>
          <a:xfrm>
            <a:off x="7638717" y="1044900"/>
            <a:ext cx="3812715" cy="4305652"/>
          </a:xfrm>
          <a:prstGeom prst="rect">
            <a:avLst/>
          </a:prstGeom>
        </p:spPr>
      </p:pic>
      <p:pic>
        <p:nvPicPr>
          <p:cNvPr id="16" name="图片 15">
            <a:extLst>
              <a:ext uri="{FF2B5EF4-FFF2-40B4-BE49-F238E27FC236}">
                <a16:creationId xmlns:a16="http://schemas.microsoft.com/office/drawing/2014/main" id="{01D03C25-C9FF-4517-8505-342F5A2867AF}"/>
              </a:ext>
            </a:extLst>
          </p:cNvPr>
          <p:cNvPicPr>
            <a:picLocks noChangeAspect="1"/>
          </p:cNvPicPr>
          <p:nvPr/>
        </p:nvPicPr>
        <p:blipFill>
          <a:blip r:embed="rId6"/>
          <a:stretch>
            <a:fillRect/>
          </a:stretch>
        </p:blipFill>
        <p:spPr>
          <a:xfrm>
            <a:off x="1030708" y="2767323"/>
            <a:ext cx="5985188" cy="1670591"/>
          </a:xfrm>
          <a:prstGeom prst="rect">
            <a:avLst/>
          </a:prstGeom>
        </p:spPr>
      </p:pic>
      <p:pic>
        <p:nvPicPr>
          <p:cNvPr id="20" name="图片 19">
            <a:extLst>
              <a:ext uri="{FF2B5EF4-FFF2-40B4-BE49-F238E27FC236}">
                <a16:creationId xmlns:a16="http://schemas.microsoft.com/office/drawing/2014/main" id="{A2D776BE-AE11-42E5-B655-FB510CDCA068}"/>
              </a:ext>
            </a:extLst>
          </p:cNvPr>
          <p:cNvPicPr>
            <a:picLocks noChangeAspect="1"/>
          </p:cNvPicPr>
          <p:nvPr/>
        </p:nvPicPr>
        <p:blipFill>
          <a:blip r:embed="rId7"/>
          <a:stretch>
            <a:fillRect/>
          </a:stretch>
        </p:blipFill>
        <p:spPr>
          <a:xfrm>
            <a:off x="2835461" y="5435796"/>
            <a:ext cx="2375682" cy="834421"/>
          </a:xfrm>
          <a:prstGeom prst="rect">
            <a:avLst/>
          </a:prstGeom>
        </p:spPr>
      </p:pic>
      <p:sp>
        <p:nvSpPr>
          <p:cNvPr id="27" name="箭头: 下 26">
            <a:extLst>
              <a:ext uri="{FF2B5EF4-FFF2-40B4-BE49-F238E27FC236}">
                <a16:creationId xmlns:a16="http://schemas.microsoft.com/office/drawing/2014/main" id="{C664CEC8-BE7C-4F27-909F-3C9D061B26A1}"/>
              </a:ext>
            </a:extLst>
          </p:cNvPr>
          <p:cNvSpPr/>
          <p:nvPr/>
        </p:nvSpPr>
        <p:spPr>
          <a:xfrm>
            <a:off x="3926862" y="4622012"/>
            <a:ext cx="192881" cy="692944"/>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28" name="文本框 27">
            <a:extLst>
              <a:ext uri="{FF2B5EF4-FFF2-40B4-BE49-F238E27FC236}">
                <a16:creationId xmlns:a16="http://schemas.microsoft.com/office/drawing/2014/main" id="{DDC776DB-C4E5-488F-9AC0-AEF85F7E0559}"/>
              </a:ext>
            </a:extLst>
          </p:cNvPr>
          <p:cNvSpPr txBox="1"/>
          <p:nvPr/>
        </p:nvSpPr>
        <p:spPr>
          <a:xfrm>
            <a:off x="1151585" y="2042884"/>
            <a:ext cx="4059558" cy="540341"/>
          </a:xfrm>
          <a:prstGeom prst="rect">
            <a:avLst/>
          </a:prstGeom>
          <a:noFill/>
        </p:spPr>
        <p:txBody>
          <a:bodyPr wrap="square">
            <a:spAutoFit/>
          </a:bodyPr>
          <a:lstStyle/>
          <a:p>
            <a:pPr marL="342900" indent="-342900">
              <a:lnSpc>
                <a:spcPct val="150000"/>
              </a:lnSpc>
              <a:buFont typeface="Arial" panose="020B0604020202020204" pitchFamily="34" charset="0"/>
              <a:buChar char="•"/>
            </a:pPr>
            <a:r>
              <a:rPr lang="zh-CN" altLang="en-US" sz="2200" b="0" dirty="0">
                <a:latin typeface="微软雅黑" panose="020B0503020204020204" pitchFamily="34" charset="-122"/>
                <a:ea typeface="微软雅黑" panose="020B0503020204020204" pitchFamily="34" charset="-122"/>
              </a:rPr>
              <a:t>作用：实体边界提取</a:t>
            </a:r>
            <a:endParaRPr lang="en-US" altLang="zh-CN" sz="2200" b="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686756007"/>
      </p:ext>
    </p:extLst>
  </p:cSld>
  <p:clrMapOvr>
    <a:masterClrMapping/>
  </p:clrMapOvr>
  <p:transition spd="med">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562707" y="646490"/>
            <a:ext cx="3899877" cy="523220"/>
          </a:xfrm>
          <a:prstGeom prst="rect">
            <a:avLst/>
          </a:prstGeom>
          <a:noFill/>
        </p:spPr>
        <p:txBody>
          <a:bodyPr wrap="square" rtlCol="0">
            <a:spAutoFit/>
          </a:bodyPr>
          <a:lstStyle/>
          <a:p>
            <a:r>
              <a:rPr lang="en-US" altLang="zh-CN" sz="2800" b="1" dirty="0">
                <a:latin typeface="+mj-ea"/>
                <a:ea typeface="+mj-ea"/>
                <a:cs typeface="Times New Roman" panose="02020603050405020304" pitchFamily="18" charset="0"/>
              </a:rPr>
              <a:t>HIT-NER</a:t>
            </a:r>
          </a:p>
        </p:txBody>
      </p:sp>
      <p:grpSp>
        <p:nvGrpSpPr>
          <p:cNvPr id="5" name="组合 4">
            <a:extLst>
              <a:ext uri="{FF2B5EF4-FFF2-40B4-BE49-F238E27FC236}">
                <a16:creationId xmlns:a16="http://schemas.microsoft.com/office/drawing/2014/main" id="{E2EF829A-6B67-4464-9995-47B52BB8B5D0}"/>
              </a:ext>
            </a:extLst>
          </p:cNvPr>
          <p:cNvGrpSpPr/>
          <p:nvPr/>
        </p:nvGrpSpPr>
        <p:grpSpPr>
          <a:xfrm>
            <a:off x="0" y="702885"/>
            <a:ext cx="367754" cy="416780"/>
            <a:chOff x="0" y="702885"/>
            <a:chExt cx="367754" cy="416780"/>
          </a:xfrm>
        </p:grpSpPr>
        <p:pic>
          <p:nvPicPr>
            <p:cNvPr id="3" name="图片 2">
              <a:extLst>
                <a:ext uri="{FF2B5EF4-FFF2-40B4-BE49-F238E27FC236}">
                  <a16:creationId xmlns:a16="http://schemas.microsoft.com/office/drawing/2014/main" id="{37AE7E84-8AA4-473D-B5BC-053826417794}"/>
                </a:ext>
              </a:extLst>
            </p:cNvPr>
            <p:cNvPicPr>
              <a:picLocks noChangeAspect="1"/>
            </p:cNvPicPr>
            <p:nvPr/>
          </p:nvPicPr>
          <p:blipFill>
            <a:blip r:embed="rId3"/>
            <a:stretch>
              <a:fillRect/>
            </a:stretch>
          </p:blipFill>
          <p:spPr>
            <a:xfrm>
              <a:off x="0" y="702885"/>
              <a:ext cx="281354" cy="416780"/>
            </a:xfrm>
            <a:prstGeom prst="rect">
              <a:avLst/>
            </a:prstGeom>
          </p:spPr>
        </p:pic>
        <p:pic>
          <p:nvPicPr>
            <p:cNvPr id="9" name="图片 8">
              <a:extLst>
                <a:ext uri="{FF2B5EF4-FFF2-40B4-BE49-F238E27FC236}">
                  <a16:creationId xmlns:a16="http://schemas.microsoft.com/office/drawing/2014/main" id="{8B5B2EAD-1082-40EE-973B-E677BAFE5A35}"/>
                </a:ext>
              </a:extLst>
            </p:cNvPr>
            <p:cNvPicPr>
              <a:picLocks/>
            </p:cNvPicPr>
            <p:nvPr/>
          </p:nvPicPr>
          <p:blipFill>
            <a:blip r:embed="rId3"/>
            <a:stretch>
              <a:fillRect/>
            </a:stretch>
          </p:blipFill>
          <p:spPr>
            <a:xfrm>
              <a:off x="281354" y="771300"/>
              <a:ext cx="86400" cy="273600"/>
            </a:xfrm>
            <a:prstGeom prst="rect">
              <a:avLst/>
            </a:prstGeom>
          </p:spPr>
        </p:pic>
      </p:grpSp>
      <p:cxnSp>
        <p:nvCxnSpPr>
          <p:cNvPr id="10" name="直接连接符 9">
            <a:extLst>
              <a:ext uri="{FF2B5EF4-FFF2-40B4-BE49-F238E27FC236}">
                <a16:creationId xmlns:a16="http://schemas.microsoft.com/office/drawing/2014/main" id="{29F4AE27-B393-43D9-BD4C-1A05C1AC2BFF}"/>
              </a:ext>
            </a:extLst>
          </p:cNvPr>
          <p:cNvCxnSpPr>
            <a:cxnSpLocks/>
          </p:cNvCxnSpPr>
          <p:nvPr/>
        </p:nvCxnSpPr>
        <p:spPr>
          <a:xfrm>
            <a:off x="562708" y="593518"/>
            <a:ext cx="396000" cy="0"/>
          </a:xfrm>
          <a:prstGeom prst="line">
            <a:avLst/>
          </a:prstGeom>
          <a:ln w="25400">
            <a:solidFill>
              <a:srgbClr val="000000"/>
            </a:solidFill>
          </a:ln>
        </p:spPr>
        <p:style>
          <a:lnRef idx="1">
            <a:schemeClr val="accent1"/>
          </a:lnRef>
          <a:fillRef idx="0">
            <a:schemeClr val="accent1"/>
          </a:fillRef>
          <a:effectRef idx="0">
            <a:schemeClr val="accent1"/>
          </a:effectRef>
          <a:fontRef idx="minor">
            <a:schemeClr val="tx1"/>
          </a:fontRef>
        </p:style>
      </p:cxnSp>
      <p:pic>
        <p:nvPicPr>
          <p:cNvPr id="21" name="图片 20">
            <a:extLst>
              <a:ext uri="{FF2B5EF4-FFF2-40B4-BE49-F238E27FC236}">
                <a16:creationId xmlns:a16="http://schemas.microsoft.com/office/drawing/2014/main" id="{8E467501-9555-4B1A-985F-D67F0B2FB9C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748947" y="189950"/>
            <a:ext cx="2125699" cy="514818"/>
          </a:xfrm>
          <a:prstGeom prst="rect">
            <a:avLst/>
          </a:prstGeom>
        </p:spPr>
      </p:pic>
      <p:grpSp>
        <p:nvGrpSpPr>
          <p:cNvPr id="22" name="组合 21">
            <a:extLst>
              <a:ext uri="{FF2B5EF4-FFF2-40B4-BE49-F238E27FC236}">
                <a16:creationId xmlns:a16="http://schemas.microsoft.com/office/drawing/2014/main" id="{49CCBF79-7674-403D-8089-99ED4F35FE38}"/>
              </a:ext>
            </a:extLst>
          </p:cNvPr>
          <p:cNvGrpSpPr/>
          <p:nvPr/>
        </p:nvGrpSpPr>
        <p:grpSpPr>
          <a:xfrm>
            <a:off x="958708" y="1436542"/>
            <a:ext cx="4310560" cy="492443"/>
            <a:chOff x="1992923" y="1609795"/>
            <a:chExt cx="4310560" cy="492443"/>
          </a:xfrm>
        </p:grpSpPr>
        <p:sp>
          <p:nvSpPr>
            <p:cNvPr id="24" name="矩形 23">
              <a:extLst>
                <a:ext uri="{FF2B5EF4-FFF2-40B4-BE49-F238E27FC236}">
                  <a16:creationId xmlns:a16="http://schemas.microsoft.com/office/drawing/2014/main" id="{EB7BEDC7-CCC0-43FA-AD51-87EE925EAE18}"/>
                </a:ext>
              </a:extLst>
            </p:cNvPr>
            <p:cNvSpPr/>
            <p:nvPr/>
          </p:nvSpPr>
          <p:spPr>
            <a:xfrm>
              <a:off x="1992923" y="1840628"/>
              <a:ext cx="72000" cy="720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mj-ea"/>
                <a:ea typeface="+mj-ea"/>
              </a:endParaRPr>
            </a:p>
          </p:txBody>
        </p:sp>
        <p:sp>
          <p:nvSpPr>
            <p:cNvPr id="25" name="文本框 24">
              <a:extLst>
                <a:ext uri="{FF2B5EF4-FFF2-40B4-BE49-F238E27FC236}">
                  <a16:creationId xmlns:a16="http://schemas.microsoft.com/office/drawing/2014/main" id="{39AB8F27-8DBE-41F8-A318-2AC3096BDC09}"/>
                </a:ext>
              </a:extLst>
            </p:cNvPr>
            <p:cNvSpPr txBox="1"/>
            <p:nvPr/>
          </p:nvSpPr>
          <p:spPr>
            <a:xfrm>
              <a:off x="2178882" y="1609795"/>
              <a:ext cx="4124601" cy="492443"/>
            </a:xfrm>
            <a:prstGeom prst="rect">
              <a:avLst/>
            </a:prstGeom>
            <a:noFill/>
          </p:spPr>
          <p:txBody>
            <a:bodyPr wrap="square" rtlCol="0">
              <a:spAutoFit/>
            </a:bodyPr>
            <a:lstStyle/>
            <a:p>
              <a:r>
                <a:rPr lang="en-US" altLang="zh-CN" sz="2600" b="1" dirty="0">
                  <a:latin typeface="+mj-ea"/>
                  <a:ea typeface="+mj-ea"/>
                </a:rPr>
                <a:t>Head-Tail Detector</a:t>
              </a:r>
              <a:endParaRPr lang="zh-CN" altLang="en-US" sz="2600" b="1" dirty="0">
                <a:latin typeface="+mj-ea"/>
                <a:ea typeface="+mj-ea"/>
              </a:endParaRPr>
            </a:p>
          </p:txBody>
        </p:sp>
      </p:grpSp>
      <p:pic>
        <p:nvPicPr>
          <p:cNvPr id="6" name="图片 5">
            <a:extLst>
              <a:ext uri="{FF2B5EF4-FFF2-40B4-BE49-F238E27FC236}">
                <a16:creationId xmlns:a16="http://schemas.microsoft.com/office/drawing/2014/main" id="{883D0452-E332-4A81-9A9F-DEA63AEED118}"/>
              </a:ext>
            </a:extLst>
          </p:cNvPr>
          <p:cNvPicPr>
            <a:picLocks noChangeAspect="1"/>
          </p:cNvPicPr>
          <p:nvPr/>
        </p:nvPicPr>
        <p:blipFill>
          <a:blip r:embed="rId5"/>
          <a:stretch>
            <a:fillRect/>
          </a:stretch>
        </p:blipFill>
        <p:spPr>
          <a:xfrm>
            <a:off x="2488406" y="2203436"/>
            <a:ext cx="7215188" cy="939829"/>
          </a:xfrm>
          <a:prstGeom prst="rect">
            <a:avLst/>
          </a:prstGeom>
        </p:spPr>
      </p:pic>
      <p:sp>
        <p:nvSpPr>
          <p:cNvPr id="17" name="文本框 16">
            <a:extLst>
              <a:ext uri="{FF2B5EF4-FFF2-40B4-BE49-F238E27FC236}">
                <a16:creationId xmlns:a16="http://schemas.microsoft.com/office/drawing/2014/main" id="{A7273711-C04A-469F-A517-F8FB6D15A205}"/>
              </a:ext>
            </a:extLst>
          </p:cNvPr>
          <p:cNvSpPr txBox="1"/>
          <p:nvPr/>
        </p:nvSpPr>
        <p:spPr>
          <a:xfrm>
            <a:off x="1269680" y="3417716"/>
            <a:ext cx="9652640" cy="540341"/>
          </a:xfrm>
          <a:prstGeom prst="rect">
            <a:avLst/>
          </a:prstGeom>
          <a:noFill/>
        </p:spPr>
        <p:txBody>
          <a:bodyPr wrap="square">
            <a:spAutoFit/>
          </a:bodyPr>
          <a:lstStyle/>
          <a:p>
            <a:pPr marL="342900" indent="-342900">
              <a:lnSpc>
                <a:spcPct val="150000"/>
              </a:lnSpc>
              <a:spcAft>
                <a:spcPts val="1200"/>
              </a:spcAft>
              <a:buFont typeface="Arial" panose="020B0604020202020204" pitchFamily="34" charset="0"/>
              <a:buChar char="•"/>
            </a:pPr>
            <a:r>
              <a:rPr lang="en-US" altLang="zh-CN" sz="2200" dirty="0">
                <a:latin typeface="微软雅黑" panose="020B0503020204020204" pitchFamily="34" charset="-122"/>
                <a:ea typeface="微软雅黑" panose="020B0503020204020204" pitchFamily="34" charset="-122"/>
              </a:rPr>
              <a:t>Loss</a:t>
            </a:r>
            <a:r>
              <a:rPr lang="zh-CN" altLang="en-US" sz="2200" dirty="0">
                <a:latin typeface="微软雅黑" panose="020B0503020204020204" pitchFamily="34" charset="-122"/>
                <a:ea typeface="微软雅黑" panose="020B0503020204020204" pitchFamily="34" charset="-122"/>
              </a:rPr>
              <a:t>（</a:t>
            </a:r>
            <a:r>
              <a:rPr lang="en-US" altLang="zh-CN" sz="2200" dirty="0">
                <a:latin typeface="微软雅黑" panose="020B0503020204020204" pitchFamily="34" charset="-122"/>
                <a:ea typeface="微软雅黑" panose="020B0503020204020204" pitchFamily="34" charset="-122"/>
              </a:rPr>
              <a:t>Focal Loss</a:t>
            </a:r>
            <a:r>
              <a:rPr lang="zh-CN" altLang="en-US" sz="2200" dirty="0">
                <a:latin typeface="微软雅黑" panose="020B0503020204020204" pitchFamily="34" charset="-122"/>
                <a:ea typeface="微软雅黑" panose="020B0503020204020204" pitchFamily="34" charset="-122"/>
              </a:rPr>
              <a:t>）的计算如下：</a:t>
            </a:r>
            <a:endParaRPr lang="en-US" altLang="zh-CN" sz="2200" dirty="0">
              <a:latin typeface="微软雅黑" panose="020B0503020204020204" pitchFamily="34" charset="-122"/>
              <a:ea typeface="微软雅黑" panose="020B0503020204020204" pitchFamily="34" charset="-122"/>
            </a:endParaRPr>
          </a:p>
        </p:txBody>
      </p:sp>
      <p:pic>
        <p:nvPicPr>
          <p:cNvPr id="11" name="图片 10">
            <a:extLst>
              <a:ext uri="{FF2B5EF4-FFF2-40B4-BE49-F238E27FC236}">
                <a16:creationId xmlns:a16="http://schemas.microsoft.com/office/drawing/2014/main" id="{AB450BE9-02A5-419C-891E-6152D37C3002}"/>
              </a:ext>
            </a:extLst>
          </p:cNvPr>
          <p:cNvPicPr>
            <a:picLocks noChangeAspect="1"/>
          </p:cNvPicPr>
          <p:nvPr/>
        </p:nvPicPr>
        <p:blipFill>
          <a:blip r:embed="rId6"/>
          <a:stretch>
            <a:fillRect/>
          </a:stretch>
        </p:blipFill>
        <p:spPr>
          <a:xfrm>
            <a:off x="2770585" y="4232508"/>
            <a:ext cx="6650831" cy="2032044"/>
          </a:xfrm>
          <a:prstGeom prst="rect">
            <a:avLst/>
          </a:prstGeom>
        </p:spPr>
      </p:pic>
    </p:spTree>
    <p:extLst>
      <p:ext uri="{BB962C8B-B14F-4D97-AF65-F5344CB8AC3E}">
        <p14:creationId xmlns:p14="http://schemas.microsoft.com/office/powerpoint/2010/main" val="4089721108"/>
      </p:ext>
    </p:extLst>
  </p:cSld>
  <p:clrMapOvr>
    <a:masterClrMapping/>
  </p:clrMapOvr>
  <p:transition spd="med">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562707" y="646490"/>
            <a:ext cx="3899877" cy="523220"/>
          </a:xfrm>
          <a:prstGeom prst="rect">
            <a:avLst/>
          </a:prstGeom>
          <a:noFill/>
        </p:spPr>
        <p:txBody>
          <a:bodyPr wrap="square" rtlCol="0">
            <a:spAutoFit/>
          </a:bodyPr>
          <a:lstStyle/>
          <a:p>
            <a:r>
              <a:rPr lang="en-US" altLang="zh-CN" sz="2800" b="1" dirty="0">
                <a:latin typeface="+mj-ea"/>
                <a:ea typeface="+mj-ea"/>
                <a:cs typeface="Times New Roman" panose="02020603050405020304" pitchFamily="18" charset="0"/>
              </a:rPr>
              <a:t>HIT-NER</a:t>
            </a:r>
          </a:p>
        </p:txBody>
      </p:sp>
      <p:grpSp>
        <p:nvGrpSpPr>
          <p:cNvPr id="5" name="组合 4">
            <a:extLst>
              <a:ext uri="{FF2B5EF4-FFF2-40B4-BE49-F238E27FC236}">
                <a16:creationId xmlns:a16="http://schemas.microsoft.com/office/drawing/2014/main" id="{E2EF829A-6B67-4464-9995-47B52BB8B5D0}"/>
              </a:ext>
            </a:extLst>
          </p:cNvPr>
          <p:cNvGrpSpPr/>
          <p:nvPr/>
        </p:nvGrpSpPr>
        <p:grpSpPr>
          <a:xfrm>
            <a:off x="0" y="702885"/>
            <a:ext cx="367754" cy="416780"/>
            <a:chOff x="0" y="702885"/>
            <a:chExt cx="367754" cy="416780"/>
          </a:xfrm>
        </p:grpSpPr>
        <p:pic>
          <p:nvPicPr>
            <p:cNvPr id="3" name="图片 2">
              <a:extLst>
                <a:ext uri="{FF2B5EF4-FFF2-40B4-BE49-F238E27FC236}">
                  <a16:creationId xmlns:a16="http://schemas.microsoft.com/office/drawing/2014/main" id="{37AE7E84-8AA4-473D-B5BC-053826417794}"/>
                </a:ext>
              </a:extLst>
            </p:cNvPr>
            <p:cNvPicPr>
              <a:picLocks noChangeAspect="1"/>
            </p:cNvPicPr>
            <p:nvPr/>
          </p:nvPicPr>
          <p:blipFill>
            <a:blip r:embed="rId3"/>
            <a:stretch>
              <a:fillRect/>
            </a:stretch>
          </p:blipFill>
          <p:spPr>
            <a:xfrm>
              <a:off x="0" y="702885"/>
              <a:ext cx="281354" cy="416780"/>
            </a:xfrm>
            <a:prstGeom prst="rect">
              <a:avLst/>
            </a:prstGeom>
          </p:spPr>
        </p:pic>
        <p:pic>
          <p:nvPicPr>
            <p:cNvPr id="9" name="图片 8">
              <a:extLst>
                <a:ext uri="{FF2B5EF4-FFF2-40B4-BE49-F238E27FC236}">
                  <a16:creationId xmlns:a16="http://schemas.microsoft.com/office/drawing/2014/main" id="{8B5B2EAD-1082-40EE-973B-E677BAFE5A35}"/>
                </a:ext>
              </a:extLst>
            </p:cNvPr>
            <p:cNvPicPr>
              <a:picLocks/>
            </p:cNvPicPr>
            <p:nvPr/>
          </p:nvPicPr>
          <p:blipFill>
            <a:blip r:embed="rId3"/>
            <a:stretch>
              <a:fillRect/>
            </a:stretch>
          </p:blipFill>
          <p:spPr>
            <a:xfrm>
              <a:off x="281354" y="771300"/>
              <a:ext cx="86400" cy="273600"/>
            </a:xfrm>
            <a:prstGeom prst="rect">
              <a:avLst/>
            </a:prstGeom>
          </p:spPr>
        </p:pic>
      </p:grpSp>
      <p:cxnSp>
        <p:nvCxnSpPr>
          <p:cNvPr id="10" name="直接连接符 9">
            <a:extLst>
              <a:ext uri="{FF2B5EF4-FFF2-40B4-BE49-F238E27FC236}">
                <a16:creationId xmlns:a16="http://schemas.microsoft.com/office/drawing/2014/main" id="{29F4AE27-B393-43D9-BD4C-1A05C1AC2BFF}"/>
              </a:ext>
            </a:extLst>
          </p:cNvPr>
          <p:cNvCxnSpPr>
            <a:cxnSpLocks/>
          </p:cNvCxnSpPr>
          <p:nvPr/>
        </p:nvCxnSpPr>
        <p:spPr>
          <a:xfrm>
            <a:off x="562708" y="593518"/>
            <a:ext cx="396000" cy="0"/>
          </a:xfrm>
          <a:prstGeom prst="line">
            <a:avLst/>
          </a:prstGeom>
          <a:ln w="25400">
            <a:solidFill>
              <a:srgbClr val="000000"/>
            </a:solidFill>
          </a:ln>
        </p:spPr>
        <p:style>
          <a:lnRef idx="1">
            <a:schemeClr val="accent1"/>
          </a:lnRef>
          <a:fillRef idx="0">
            <a:schemeClr val="accent1"/>
          </a:fillRef>
          <a:effectRef idx="0">
            <a:schemeClr val="accent1"/>
          </a:effectRef>
          <a:fontRef idx="minor">
            <a:schemeClr val="tx1"/>
          </a:fontRef>
        </p:style>
      </p:cxnSp>
      <p:pic>
        <p:nvPicPr>
          <p:cNvPr id="21" name="图片 20">
            <a:extLst>
              <a:ext uri="{FF2B5EF4-FFF2-40B4-BE49-F238E27FC236}">
                <a16:creationId xmlns:a16="http://schemas.microsoft.com/office/drawing/2014/main" id="{8E467501-9555-4B1A-985F-D67F0B2FB9C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748947" y="189950"/>
            <a:ext cx="2125699" cy="514818"/>
          </a:xfrm>
          <a:prstGeom prst="rect">
            <a:avLst/>
          </a:prstGeom>
        </p:spPr>
      </p:pic>
      <p:grpSp>
        <p:nvGrpSpPr>
          <p:cNvPr id="22" name="组合 21">
            <a:extLst>
              <a:ext uri="{FF2B5EF4-FFF2-40B4-BE49-F238E27FC236}">
                <a16:creationId xmlns:a16="http://schemas.microsoft.com/office/drawing/2014/main" id="{49CCBF79-7674-403D-8089-99ED4F35FE38}"/>
              </a:ext>
            </a:extLst>
          </p:cNvPr>
          <p:cNvGrpSpPr/>
          <p:nvPr/>
        </p:nvGrpSpPr>
        <p:grpSpPr>
          <a:xfrm>
            <a:off x="958708" y="1436542"/>
            <a:ext cx="5727842" cy="492443"/>
            <a:chOff x="1992923" y="1609795"/>
            <a:chExt cx="5727842" cy="492443"/>
          </a:xfrm>
        </p:grpSpPr>
        <p:sp>
          <p:nvSpPr>
            <p:cNvPr id="24" name="矩形 23">
              <a:extLst>
                <a:ext uri="{FF2B5EF4-FFF2-40B4-BE49-F238E27FC236}">
                  <a16:creationId xmlns:a16="http://schemas.microsoft.com/office/drawing/2014/main" id="{EB7BEDC7-CCC0-43FA-AD51-87EE925EAE18}"/>
                </a:ext>
              </a:extLst>
            </p:cNvPr>
            <p:cNvSpPr/>
            <p:nvPr/>
          </p:nvSpPr>
          <p:spPr>
            <a:xfrm>
              <a:off x="1992923" y="1840628"/>
              <a:ext cx="72000" cy="720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mj-ea"/>
                <a:ea typeface="+mj-ea"/>
              </a:endParaRPr>
            </a:p>
          </p:txBody>
        </p:sp>
        <p:sp>
          <p:nvSpPr>
            <p:cNvPr id="25" name="文本框 24">
              <a:extLst>
                <a:ext uri="{FF2B5EF4-FFF2-40B4-BE49-F238E27FC236}">
                  <a16:creationId xmlns:a16="http://schemas.microsoft.com/office/drawing/2014/main" id="{39AB8F27-8DBE-41F8-A318-2AC3096BDC09}"/>
                </a:ext>
              </a:extLst>
            </p:cNvPr>
            <p:cNvSpPr txBox="1"/>
            <p:nvPr/>
          </p:nvSpPr>
          <p:spPr>
            <a:xfrm>
              <a:off x="2178882" y="1609795"/>
              <a:ext cx="5541883" cy="492443"/>
            </a:xfrm>
            <a:prstGeom prst="rect">
              <a:avLst/>
            </a:prstGeom>
            <a:noFill/>
          </p:spPr>
          <p:txBody>
            <a:bodyPr wrap="square" rtlCol="0">
              <a:spAutoFit/>
            </a:bodyPr>
            <a:lstStyle/>
            <a:p>
              <a:r>
                <a:rPr lang="en-US" altLang="zh-CN" sz="2600" b="1" dirty="0">
                  <a:latin typeface="+mj-ea"/>
                  <a:ea typeface="+mj-ea"/>
                </a:rPr>
                <a:t>Token-Interaction-Tagger</a:t>
              </a:r>
              <a:endParaRPr lang="zh-CN" altLang="en-US" sz="2600" b="1" dirty="0">
                <a:latin typeface="+mj-ea"/>
                <a:ea typeface="+mj-ea"/>
              </a:endParaRPr>
            </a:p>
          </p:txBody>
        </p:sp>
      </p:grpSp>
      <p:sp>
        <p:nvSpPr>
          <p:cNvPr id="16" name="文本框 15">
            <a:extLst>
              <a:ext uri="{FF2B5EF4-FFF2-40B4-BE49-F238E27FC236}">
                <a16:creationId xmlns:a16="http://schemas.microsoft.com/office/drawing/2014/main" id="{A8040DB0-D405-4C5E-A3D9-5541A4DE8031}"/>
              </a:ext>
            </a:extLst>
          </p:cNvPr>
          <p:cNvSpPr txBox="1"/>
          <p:nvPr/>
        </p:nvSpPr>
        <p:spPr>
          <a:xfrm>
            <a:off x="1269680" y="2159849"/>
            <a:ext cx="9652640" cy="540341"/>
          </a:xfrm>
          <a:prstGeom prst="rect">
            <a:avLst/>
          </a:prstGeom>
          <a:noFill/>
        </p:spPr>
        <p:txBody>
          <a:bodyPr wrap="square">
            <a:spAutoFit/>
          </a:bodyPr>
          <a:lstStyle/>
          <a:p>
            <a:pPr marL="342900" indent="-342900">
              <a:lnSpc>
                <a:spcPct val="150000"/>
              </a:lnSpc>
              <a:buFont typeface="Arial" panose="020B0604020202020204" pitchFamily="34" charset="0"/>
              <a:buChar char="•"/>
            </a:pPr>
            <a:r>
              <a:rPr lang="zh-CN" altLang="en-US" sz="2200" b="0" dirty="0">
                <a:latin typeface="微软雅黑" panose="020B0503020204020204" pitchFamily="34" charset="-122"/>
                <a:ea typeface="微软雅黑" panose="020B0503020204020204" pitchFamily="34" charset="-122"/>
              </a:rPr>
              <a:t>公式</a:t>
            </a:r>
            <a:endParaRPr lang="en-US" altLang="zh-CN" sz="2200" b="0" dirty="0">
              <a:latin typeface="微软雅黑" panose="020B0503020204020204" pitchFamily="34" charset="-122"/>
              <a:ea typeface="微软雅黑" panose="020B0503020204020204" pitchFamily="34" charset="-122"/>
            </a:endParaRPr>
          </a:p>
        </p:txBody>
      </p:sp>
      <p:pic>
        <p:nvPicPr>
          <p:cNvPr id="6" name="图片 5">
            <a:extLst>
              <a:ext uri="{FF2B5EF4-FFF2-40B4-BE49-F238E27FC236}">
                <a16:creationId xmlns:a16="http://schemas.microsoft.com/office/drawing/2014/main" id="{0B68F26D-0622-47FD-A82F-0EEB61514799}"/>
              </a:ext>
            </a:extLst>
          </p:cNvPr>
          <p:cNvPicPr>
            <a:picLocks noChangeAspect="1"/>
          </p:cNvPicPr>
          <p:nvPr/>
        </p:nvPicPr>
        <p:blipFill>
          <a:blip r:embed="rId5"/>
          <a:stretch>
            <a:fillRect/>
          </a:stretch>
        </p:blipFill>
        <p:spPr>
          <a:xfrm>
            <a:off x="3150394" y="2109149"/>
            <a:ext cx="3536156" cy="1856921"/>
          </a:xfrm>
          <a:prstGeom prst="rect">
            <a:avLst/>
          </a:prstGeom>
        </p:spPr>
      </p:pic>
      <p:pic>
        <p:nvPicPr>
          <p:cNvPr id="11" name="图片 10">
            <a:extLst>
              <a:ext uri="{FF2B5EF4-FFF2-40B4-BE49-F238E27FC236}">
                <a16:creationId xmlns:a16="http://schemas.microsoft.com/office/drawing/2014/main" id="{E7C4F402-4C02-467B-8CAB-0117D10832BF}"/>
              </a:ext>
            </a:extLst>
          </p:cNvPr>
          <p:cNvPicPr>
            <a:picLocks noChangeAspect="1"/>
          </p:cNvPicPr>
          <p:nvPr/>
        </p:nvPicPr>
        <p:blipFill>
          <a:blip r:embed="rId6"/>
          <a:stretch>
            <a:fillRect/>
          </a:stretch>
        </p:blipFill>
        <p:spPr>
          <a:xfrm>
            <a:off x="3150394" y="4071938"/>
            <a:ext cx="6830824" cy="891752"/>
          </a:xfrm>
          <a:prstGeom prst="rect">
            <a:avLst/>
          </a:prstGeom>
        </p:spPr>
      </p:pic>
      <p:pic>
        <p:nvPicPr>
          <p:cNvPr id="13" name="图片 12">
            <a:extLst>
              <a:ext uri="{FF2B5EF4-FFF2-40B4-BE49-F238E27FC236}">
                <a16:creationId xmlns:a16="http://schemas.microsoft.com/office/drawing/2014/main" id="{8AF1FB32-12E2-479A-8C3D-E9C310698F9D}"/>
              </a:ext>
            </a:extLst>
          </p:cNvPr>
          <p:cNvPicPr>
            <a:picLocks noChangeAspect="1"/>
          </p:cNvPicPr>
          <p:nvPr/>
        </p:nvPicPr>
        <p:blipFill>
          <a:blip r:embed="rId7"/>
          <a:stretch>
            <a:fillRect/>
          </a:stretch>
        </p:blipFill>
        <p:spPr>
          <a:xfrm>
            <a:off x="3150394" y="5111375"/>
            <a:ext cx="4367117" cy="1524643"/>
          </a:xfrm>
          <a:prstGeom prst="rect">
            <a:avLst/>
          </a:prstGeom>
        </p:spPr>
      </p:pic>
    </p:spTree>
    <p:extLst>
      <p:ext uri="{BB962C8B-B14F-4D97-AF65-F5344CB8AC3E}">
        <p14:creationId xmlns:p14="http://schemas.microsoft.com/office/powerpoint/2010/main" val="2309167247"/>
      </p:ext>
    </p:extLst>
  </p:cSld>
  <p:clrMapOvr>
    <a:masterClrMapping/>
  </p:clrMapOvr>
  <p:transition spd="med">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562707" y="646490"/>
            <a:ext cx="3899877" cy="523220"/>
          </a:xfrm>
          <a:prstGeom prst="rect">
            <a:avLst/>
          </a:prstGeom>
          <a:noFill/>
        </p:spPr>
        <p:txBody>
          <a:bodyPr wrap="square" rtlCol="0">
            <a:spAutoFit/>
          </a:bodyPr>
          <a:lstStyle/>
          <a:p>
            <a:r>
              <a:rPr lang="en-US" altLang="zh-CN" sz="2800" b="1" dirty="0">
                <a:latin typeface="+mj-ea"/>
                <a:ea typeface="+mj-ea"/>
                <a:cs typeface="Times New Roman" panose="02020603050405020304" pitchFamily="18" charset="0"/>
              </a:rPr>
              <a:t>HIT-NER</a:t>
            </a:r>
          </a:p>
        </p:txBody>
      </p:sp>
      <p:grpSp>
        <p:nvGrpSpPr>
          <p:cNvPr id="5" name="组合 4">
            <a:extLst>
              <a:ext uri="{FF2B5EF4-FFF2-40B4-BE49-F238E27FC236}">
                <a16:creationId xmlns:a16="http://schemas.microsoft.com/office/drawing/2014/main" id="{E2EF829A-6B67-4464-9995-47B52BB8B5D0}"/>
              </a:ext>
            </a:extLst>
          </p:cNvPr>
          <p:cNvGrpSpPr/>
          <p:nvPr/>
        </p:nvGrpSpPr>
        <p:grpSpPr>
          <a:xfrm>
            <a:off x="0" y="702885"/>
            <a:ext cx="367754" cy="416780"/>
            <a:chOff x="0" y="702885"/>
            <a:chExt cx="367754" cy="416780"/>
          </a:xfrm>
        </p:grpSpPr>
        <p:pic>
          <p:nvPicPr>
            <p:cNvPr id="3" name="图片 2">
              <a:extLst>
                <a:ext uri="{FF2B5EF4-FFF2-40B4-BE49-F238E27FC236}">
                  <a16:creationId xmlns:a16="http://schemas.microsoft.com/office/drawing/2014/main" id="{37AE7E84-8AA4-473D-B5BC-053826417794}"/>
                </a:ext>
              </a:extLst>
            </p:cNvPr>
            <p:cNvPicPr>
              <a:picLocks noChangeAspect="1"/>
            </p:cNvPicPr>
            <p:nvPr/>
          </p:nvPicPr>
          <p:blipFill>
            <a:blip r:embed="rId3"/>
            <a:stretch>
              <a:fillRect/>
            </a:stretch>
          </p:blipFill>
          <p:spPr>
            <a:xfrm>
              <a:off x="0" y="702885"/>
              <a:ext cx="281354" cy="416780"/>
            </a:xfrm>
            <a:prstGeom prst="rect">
              <a:avLst/>
            </a:prstGeom>
          </p:spPr>
        </p:pic>
        <p:pic>
          <p:nvPicPr>
            <p:cNvPr id="9" name="图片 8">
              <a:extLst>
                <a:ext uri="{FF2B5EF4-FFF2-40B4-BE49-F238E27FC236}">
                  <a16:creationId xmlns:a16="http://schemas.microsoft.com/office/drawing/2014/main" id="{8B5B2EAD-1082-40EE-973B-E677BAFE5A35}"/>
                </a:ext>
              </a:extLst>
            </p:cNvPr>
            <p:cNvPicPr>
              <a:picLocks/>
            </p:cNvPicPr>
            <p:nvPr/>
          </p:nvPicPr>
          <p:blipFill>
            <a:blip r:embed="rId3"/>
            <a:stretch>
              <a:fillRect/>
            </a:stretch>
          </p:blipFill>
          <p:spPr>
            <a:xfrm>
              <a:off x="281354" y="771300"/>
              <a:ext cx="86400" cy="273600"/>
            </a:xfrm>
            <a:prstGeom prst="rect">
              <a:avLst/>
            </a:prstGeom>
          </p:spPr>
        </p:pic>
      </p:grpSp>
      <p:cxnSp>
        <p:nvCxnSpPr>
          <p:cNvPr id="10" name="直接连接符 9">
            <a:extLst>
              <a:ext uri="{FF2B5EF4-FFF2-40B4-BE49-F238E27FC236}">
                <a16:creationId xmlns:a16="http://schemas.microsoft.com/office/drawing/2014/main" id="{29F4AE27-B393-43D9-BD4C-1A05C1AC2BFF}"/>
              </a:ext>
            </a:extLst>
          </p:cNvPr>
          <p:cNvCxnSpPr>
            <a:cxnSpLocks/>
          </p:cNvCxnSpPr>
          <p:nvPr/>
        </p:nvCxnSpPr>
        <p:spPr>
          <a:xfrm>
            <a:off x="562708" y="593518"/>
            <a:ext cx="396000" cy="0"/>
          </a:xfrm>
          <a:prstGeom prst="line">
            <a:avLst/>
          </a:prstGeom>
          <a:ln w="25400">
            <a:solidFill>
              <a:srgbClr val="000000"/>
            </a:solidFill>
          </a:ln>
        </p:spPr>
        <p:style>
          <a:lnRef idx="1">
            <a:schemeClr val="accent1"/>
          </a:lnRef>
          <a:fillRef idx="0">
            <a:schemeClr val="accent1"/>
          </a:fillRef>
          <a:effectRef idx="0">
            <a:schemeClr val="accent1"/>
          </a:effectRef>
          <a:fontRef idx="minor">
            <a:schemeClr val="tx1"/>
          </a:fontRef>
        </p:style>
      </p:cxnSp>
      <p:pic>
        <p:nvPicPr>
          <p:cNvPr id="21" name="图片 20">
            <a:extLst>
              <a:ext uri="{FF2B5EF4-FFF2-40B4-BE49-F238E27FC236}">
                <a16:creationId xmlns:a16="http://schemas.microsoft.com/office/drawing/2014/main" id="{8E467501-9555-4B1A-985F-D67F0B2FB9C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748947" y="189950"/>
            <a:ext cx="2125699" cy="514818"/>
          </a:xfrm>
          <a:prstGeom prst="rect">
            <a:avLst/>
          </a:prstGeom>
        </p:spPr>
      </p:pic>
      <p:grpSp>
        <p:nvGrpSpPr>
          <p:cNvPr id="22" name="组合 21">
            <a:extLst>
              <a:ext uri="{FF2B5EF4-FFF2-40B4-BE49-F238E27FC236}">
                <a16:creationId xmlns:a16="http://schemas.microsoft.com/office/drawing/2014/main" id="{49CCBF79-7674-403D-8089-99ED4F35FE38}"/>
              </a:ext>
            </a:extLst>
          </p:cNvPr>
          <p:cNvGrpSpPr/>
          <p:nvPr/>
        </p:nvGrpSpPr>
        <p:grpSpPr>
          <a:xfrm>
            <a:off x="958708" y="1436542"/>
            <a:ext cx="5727842" cy="492443"/>
            <a:chOff x="1992923" y="1609795"/>
            <a:chExt cx="5727842" cy="492443"/>
          </a:xfrm>
        </p:grpSpPr>
        <p:sp>
          <p:nvSpPr>
            <p:cNvPr id="24" name="矩形 23">
              <a:extLst>
                <a:ext uri="{FF2B5EF4-FFF2-40B4-BE49-F238E27FC236}">
                  <a16:creationId xmlns:a16="http://schemas.microsoft.com/office/drawing/2014/main" id="{EB7BEDC7-CCC0-43FA-AD51-87EE925EAE18}"/>
                </a:ext>
              </a:extLst>
            </p:cNvPr>
            <p:cNvSpPr/>
            <p:nvPr/>
          </p:nvSpPr>
          <p:spPr>
            <a:xfrm>
              <a:off x="1992923" y="1840628"/>
              <a:ext cx="72000" cy="720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mj-ea"/>
                <a:ea typeface="+mj-ea"/>
              </a:endParaRPr>
            </a:p>
          </p:txBody>
        </p:sp>
        <p:sp>
          <p:nvSpPr>
            <p:cNvPr id="25" name="文本框 24">
              <a:extLst>
                <a:ext uri="{FF2B5EF4-FFF2-40B4-BE49-F238E27FC236}">
                  <a16:creationId xmlns:a16="http://schemas.microsoft.com/office/drawing/2014/main" id="{39AB8F27-8DBE-41F8-A318-2AC3096BDC09}"/>
                </a:ext>
              </a:extLst>
            </p:cNvPr>
            <p:cNvSpPr txBox="1"/>
            <p:nvPr/>
          </p:nvSpPr>
          <p:spPr>
            <a:xfrm>
              <a:off x="2178882" y="1609795"/>
              <a:ext cx="5541883" cy="492443"/>
            </a:xfrm>
            <a:prstGeom prst="rect">
              <a:avLst/>
            </a:prstGeom>
            <a:noFill/>
          </p:spPr>
          <p:txBody>
            <a:bodyPr wrap="square" rtlCol="0">
              <a:spAutoFit/>
            </a:bodyPr>
            <a:lstStyle/>
            <a:p>
              <a:r>
                <a:rPr lang="en-US" altLang="zh-CN" sz="2600" b="1" dirty="0">
                  <a:latin typeface="+mj-ea"/>
                  <a:ea typeface="+mj-ea"/>
                </a:rPr>
                <a:t>Token-Interaction-Tagger</a:t>
              </a:r>
              <a:endParaRPr lang="zh-CN" altLang="en-US" sz="2600" b="1" dirty="0">
                <a:latin typeface="+mj-ea"/>
                <a:ea typeface="+mj-ea"/>
              </a:endParaRPr>
            </a:p>
          </p:txBody>
        </p:sp>
      </p:grpSp>
      <p:pic>
        <p:nvPicPr>
          <p:cNvPr id="4" name="图片 3">
            <a:extLst>
              <a:ext uri="{FF2B5EF4-FFF2-40B4-BE49-F238E27FC236}">
                <a16:creationId xmlns:a16="http://schemas.microsoft.com/office/drawing/2014/main" id="{8F4824BD-63B0-47B2-ACCF-2B7C87448B7E}"/>
              </a:ext>
            </a:extLst>
          </p:cNvPr>
          <p:cNvPicPr>
            <a:picLocks noChangeAspect="1"/>
          </p:cNvPicPr>
          <p:nvPr/>
        </p:nvPicPr>
        <p:blipFill>
          <a:blip r:embed="rId5"/>
          <a:stretch>
            <a:fillRect/>
          </a:stretch>
        </p:blipFill>
        <p:spPr>
          <a:xfrm>
            <a:off x="1667908" y="2971800"/>
            <a:ext cx="9143888" cy="1714786"/>
          </a:xfrm>
          <a:prstGeom prst="rect">
            <a:avLst/>
          </a:prstGeom>
        </p:spPr>
      </p:pic>
      <p:sp>
        <p:nvSpPr>
          <p:cNvPr id="16" name="文本框 15">
            <a:extLst>
              <a:ext uri="{FF2B5EF4-FFF2-40B4-BE49-F238E27FC236}">
                <a16:creationId xmlns:a16="http://schemas.microsoft.com/office/drawing/2014/main" id="{A8040DB0-D405-4C5E-A3D9-5541A4DE8031}"/>
              </a:ext>
            </a:extLst>
          </p:cNvPr>
          <p:cNvSpPr txBox="1"/>
          <p:nvPr/>
        </p:nvSpPr>
        <p:spPr>
          <a:xfrm>
            <a:off x="1269680" y="2159849"/>
            <a:ext cx="9652640" cy="540341"/>
          </a:xfrm>
          <a:prstGeom prst="rect">
            <a:avLst/>
          </a:prstGeom>
          <a:noFill/>
        </p:spPr>
        <p:txBody>
          <a:bodyPr wrap="square">
            <a:spAutoFit/>
          </a:bodyPr>
          <a:lstStyle/>
          <a:p>
            <a:pPr marL="342900" indent="-342900">
              <a:lnSpc>
                <a:spcPct val="150000"/>
              </a:lnSpc>
              <a:buFont typeface="Arial" panose="020B0604020202020204" pitchFamily="34" charset="0"/>
              <a:buChar char="•"/>
            </a:pPr>
            <a:r>
              <a:rPr lang="zh-CN" altLang="en-US" sz="2200" dirty="0">
                <a:latin typeface="微软雅黑" panose="020B0503020204020204" pitchFamily="34" charset="-122"/>
                <a:ea typeface="微软雅黑" panose="020B0503020204020204" pitchFamily="34" charset="-122"/>
              </a:rPr>
              <a:t>输出结果</a:t>
            </a:r>
            <a:endParaRPr lang="en-US" altLang="zh-CN" sz="2200" b="0" dirty="0">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sp>
            <p:nvSpPr>
              <p:cNvPr id="18" name="文本框 17">
                <a:extLst>
                  <a:ext uri="{FF2B5EF4-FFF2-40B4-BE49-F238E27FC236}">
                    <a16:creationId xmlns:a16="http://schemas.microsoft.com/office/drawing/2014/main" id="{01084004-2A1D-49C1-B54B-6EF377E8BA3C}"/>
                  </a:ext>
                </a:extLst>
              </p:cNvPr>
              <p:cNvSpPr txBox="1"/>
              <p:nvPr/>
            </p:nvSpPr>
            <p:spPr>
              <a:xfrm>
                <a:off x="1406388" y="4958196"/>
                <a:ext cx="10023612" cy="1556003"/>
              </a:xfrm>
              <a:prstGeom prst="rect">
                <a:avLst/>
              </a:prstGeom>
              <a:noFill/>
            </p:spPr>
            <p:txBody>
              <a:bodyPr wrap="square">
                <a:spAutoFit/>
              </a:bodyPr>
              <a:lstStyle/>
              <a:p>
                <a:pPr marL="457200" indent="-457200">
                  <a:lnSpc>
                    <a:spcPct val="150000"/>
                  </a:lnSpc>
                  <a:buFont typeface="+mj-lt"/>
                  <a:buAutoNum type="arabicPeriod"/>
                </a:pPr>
                <a:r>
                  <a:rPr lang="zh-CN" altLang="en-US" sz="2200" b="0" dirty="0">
                    <a:latin typeface="微软雅黑" panose="020B0503020204020204" pitchFamily="34" charset="-122"/>
                    <a:ea typeface="微软雅黑" panose="020B0503020204020204" pitchFamily="34" charset="-122"/>
                  </a:rPr>
                  <a:t>如果模型认为</a:t>
                </a:r>
                <a14:m>
                  <m:oMath xmlns:m="http://schemas.openxmlformats.org/officeDocument/2006/math">
                    <m:r>
                      <a:rPr lang="en-US" altLang="zh-CN" sz="2200" b="0" i="1" smtClean="0">
                        <a:latin typeface="Cambria Math" panose="02040503050406030204" pitchFamily="18" charset="0"/>
                        <a:ea typeface="微软雅黑" panose="020B0503020204020204" pitchFamily="34" charset="-122"/>
                      </a:rPr>
                      <m:t>𝑡𝑜𝑘𝑒</m:t>
                    </m:r>
                    <m:sSub>
                      <m:sSubPr>
                        <m:ctrlPr>
                          <a:rPr lang="en-US" altLang="zh-CN" sz="2200" b="0" i="1" smtClean="0">
                            <a:latin typeface="Cambria Math" panose="02040503050406030204" pitchFamily="18" charset="0"/>
                            <a:ea typeface="微软雅黑" panose="020B0503020204020204" pitchFamily="34" charset="-122"/>
                          </a:rPr>
                        </m:ctrlPr>
                      </m:sSubPr>
                      <m:e>
                        <m:r>
                          <a:rPr lang="en-US" altLang="zh-CN" sz="2200" b="0" i="1" smtClean="0">
                            <a:latin typeface="Cambria Math" panose="02040503050406030204" pitchFamily="18" charset="0"/>
                            <a:ea typeface="微软雅黑" panose="020B0503020204020204" pitchFamily="34" charset="-122"/>
                          </a:rPr>
                          <m:t>𝑛</m:t>
                        </m:r>
                      </m:e>
                      <m:sub>
                        <m:r>
                          <a:rPr lang="en-US" altLang="zh-CN" sz="2200" b="0" i="1" smtClean="0">
                            <a:latin typeface="Cambria Math" panose="02040503050406030204" pitchFamily="18" charset="0"/>
                            <a:ea typeface="微软雅黑" panose="020B0503020204020204" pitchFamily="34" charset="-122"/>
                          </a:rPr>
                          <m:t>𝑖</m:t>
                        </m:r>
                      </m:sub>
                    </m:sSub>
                  </m:oMath>
                </a14:m>
                <a:r>
                  <a:rPr lang="zh-CN" altLang="en-US" sz="2200" b="0" dirty="0">
                    <a:latin typeface="微软雅黑" panose="020B0503020204020204" pitchFamily="34" charset="-122"/>
                    <a:ea typeface="微软雅黑" panose="020B0503020204020204" pitchFamily="34" charset="-122"/>
                  </a:rPr>
                  <a:t>与</a:t>
                </a:r>
                <a14:m>
                  <m:oMath xmlns:m="http://schemas.openxmlformats.org/officeDocument/2006/math">
                    <m:r>
                      <a:rPr lang="en-US" altLang="zh-CN" sz="2200" b="0" i="1" dirty="0" smtClean="0">
                        <a:latin typeface="Cambria Math" panose="02040503050406030204" pitchFamily="18" charset="0"/>
                        <a:ea typeface="微软雅黑" panose="020B0503020204020204" pitchFamily="34" charset="-122"/>
                      </a:rPr>
                      <m:t>𝑡𝑜𝑘𝑒</m:t>
                    </m:r>
                    <m:sSub>
                      <m:sSubPr>
                        <m:ctrlPr>
                          <a:rPr lang="en-US" altLang="zh-CN" sz="2200" b="0" i="1" dirty="0" smtClean="0">
                            <a:latin typeface="Cambria Math" panose="02040503050406030204" pitchFamily="18" charset="0"/>
                            <a:ea typeface="微软雅黑" panose="020B0503020204020204" pitchFamily="34" charset="-122"/>
                          </a:rPr>
                        </m:ctrlPr>
                      </m:sSubPr>
                      <m:e>
                        <m:r>
                          <a:rPr lang="en-US" altLang="zh-CN" sz="2200" b="0" i="1" dirty="0" smtClean="0">
                            <a:latin typeface="Cambria Math" panose="02040503050406030204" pitchFamily="18" charset="0"/>
                            <a:ea typeface="微软雅黑" panose="020B0503020204020204" pitchFamily="34" charset="-122"/>
                          </a:rPr>
                          <m:t>𝑛</m:t>
                        </m:r>
                      </m:e>
                      <m:sub>
                        <m:r>
                          <a:rPr lang="en-US" altLang="zh-CN" sz="2200" b="0" i="1" dirty="0" smtClean="0">
                            <a:latin typeface="Cambria Math" panose="02040503050406030204" pitchFamily="18" charset="0"/>
                            <a:ea typeface="微软雅黑" panose="020B0503020204020204" pitchFamily="34" charset="-122"/>
                          </a:rPr>
                          <m:t>𝑖</m:t>
                        </m:r>
                        <m:r>
                          <a:rPr lang="en-US" altLang="zh-CN" sz="2200" b="0" i="1" dirty="0" smtClean="0">
                            <a:latin typeface="Cambria Math" panose="02040503050406030204" pitchFamily="18" charset="0"/>
                            <a:ea typeface="微软雅黑" panose="020B0503020204020204" pitchFamily="34" charset="-122"/>
                          </a:rPr>
                          <m:t>−1</m:t>
                        </m:r>
                      </m:sub>
                    </m:sSub>
                  </m:oMath>
                </a14:m>
                <a:r>
                  <a:rPr lang="zh-CN" altLang="en-US" sz="2200" b="0" dirty="0">
                    <a:latin typeface="微软雅黑" panose="020B0503020204020204" pitchFamily="34" charset="-122"/>
                    <a:ea typeface="微软雅黑" panose="020B0503020204020204" pitchFamily="34" charset="-122"/>
                  </a:rPr>
                  <a:t>联系密切，属于同一个实体，那么就在</a:t>
                </a:r>
                <a14:m>
                  <m:oMath xmlns:m="http://schemas.openxmlformats.org/officeDocument/2006/math">
                    <m:r>
                      <a:rPr lang="en-US" altLang="zh-CN" sz="2200" b="0" i="1" smtClean="0">
                        <a:latin typeface="Cambria Math" panose="02040503050406030204" pitchFamily="18" charset="0"/>
                        <a:ea typeface="微软雅黑" panose="020B0503020204020204" pitchFamily="34" charset="-122"/>
                      </a:rPr>
                      <m:t>𝑡𝑜𝑘𝑒</m:t>
                    </m:r>
                    <m:sSub>
                      <m:sSubPr>
                        <m:ctrlPr>
                          <a:rPr lang="en-US" altLang="zh-CN" sz="2200" b="0" i="1" smtClean="0">
                            <a:latin typeface="Cambria Math" panose="02040503050406030204" pitchFamily="18" charset="0"/>
                            <a:ea typeface="微软雅黑" panose="020B0503020204020204" pitchFamily="34" charset="-122"/>
                          </a:rPr>
                        </m:ctrlPr>
                      </m:sSubPr>
                      <m:e>
                        <m:r>
                          <a:rPr lang="en-US" altLang="zh-CN" sz="2200" b="0" i="1" smtClean="0">
                            <a:latin typeface="Cambria Math" panose="02040503050406030204" pitchFamily="18" charset="0"/>
                            <a:ea typeface="微软雅黑" panose="020B0503020204020204" pitchFamily="34" charset="-122"/>
                          </a:rPr>
                          <m:t>𝑛</m:t>
                        </m:r>
                      </m:e>
                      <m:sub>
                        <m:r>
                          <a:rPr lang="en-US" altLang="zh-CN" sz="2200" b="0" i="1" smtClean="0">
                            <a:latin typeface="Cambria Math" panose="02040503050406030204" pitchFamily="18" charset="0"/>
                            <a:ea typeface="微软雅黑" panose="020B0503020204020204" pitchFamily="34" charset="-122"/>
                          </a:rPr>
                          <m:t>𝑖</m:t>
                        </m:r>
                      </m:sub>
                    </m:sSub>
                  </m:oMath>
                </a14:m>
                <a:r>
                  <a:rPr lang="zh-CN" altLang="en-US" sz="2200" b="0" dirty="0">
                    <a:latin typeface="微软雅黑" panose="020B0503020204020204" pitchFamily="34" charset="-122"/>
                    <a:ea typeface="微软雅黑" panose="020B0503020204020204" pitchFamily="34" charset="-122"/>
                  </a:rPr>
                  <a:t>和</a:t>
                </a:r>
                <a14:m>
                  <m:oMath xmlns:m="http://schemas.openxmlformats.org/officeDocument/2006/math">
                    <m:r>
                      <a:rPr lang="en-US" altLang="zh-CN" sz="2200" b="0" i="1" dirty="0" smtClean="0">
                        <a:latin typeface="Cambria Math" panose="02040503050406030204" pitchFamily="18" charset="0"/>
                        <a:ea typeface="微软雅黑" panose="020B0503020204020204" pitchFamily="34" charset="-122"/>
                      </a:rPr>
                      <m:t>𝑡𝑜𝑘𝑒</m:t>
                    </m:r>
                    <m:sSub>
                      <m:sSubPr>
                        <m:ctrlPr>
                          <a:rPr lang="en-US" altLang="zh-CN" sz="2200" b="0" i="1" dirty="0" smtClean="0">
                            <a:latin typeface="Cambria Math" panose="02040503050406030204" pitchFamily="18" charset="0"/>
                            <a:ea typeface="微软雅黑" panose="020B0503020204020204" pitchFamily="34" charset="-122"/>
                          </a:rPr>
                        </m:ctrlPr>
                      </m:sSubPr>
                      <m:e>
                        <m:r>
                          <a:rPr lang="en-US" altLang="zh-CN" sz="2200" b="0" i="1" dirty="0" smtClean="0">
                            <a:latin typeface="Cambria Math" panose="02040503050406030204" pitchFamily="18" charset="0"/>
                            <a:ea typeface="微软雅黑" panose="020B0503020204020204" pitchFamily="34" charset="-122"/>
                          </a:rPr>
                          <m:t>𝑛</m:t>
                        </m:r>
                      </m:e>
                      <m:sub>
                        <m:r>
                          <a:rPr lang="en-US" altLang="zh-CN" sz="2200" b="0" i="1" dirty="0" smtClean="0">
                            <a:latin typeface="Cambria Math" panose="02040503050406030204" pitchFamily="18" charset="0"/>
                            <a:ea typeface="微软雅黑" panose="020B0503020204020204" pitchFamily="34" charset="-122"/>
                          </a:rPr>
                          <m:t>𝑖</m:t>
                        </m:r>
                        <m:r>
                          <a:rPr lang="en-US" altLang="zh-CN" sz="2200" b="0" i="1" dirty="0" smtClean="0">
                            <a:latin typeface="Cambria Math" panose="02040503050406030204" pitchFamily="18" charset="0"/>
                            <a:ea typeface="微软雅黑" panose="020B0503020204020204" pitchFamily="34" charset="-122"/>
                          </a:rPr>
                          <m:t>−1</m:t>
                        </m:r>
                      </m:sub>
                    </m:sSub>
                  </m:oMath>
                </a14:m>
                <a:r>
                  <a:rPr lang="zh-CN" altLang="en-US" sz="2200" b="0" dirty="0">
                    <a:latin typeface="微软雅黑" panose="020B0503020204020204" pitchFamily="34" charset="-122"/>
                    <a:ea typeface="微软雅黑" panose="020B0503020204020204" pitchFamily="34" charset="-122"/>
                  </a:rPr>
                  <a:t>之间建立一条属性为 </a:t>
                </a:r>
                <a14:m>
                  <m:oMath xmlns:m="http://schemas.openxmlformats.org/officeDocument/2006/math">
                    <m:r>
                      <a:rPr lang="en-US" altLang="zh-CN" sz="2200" b="1" i="1" smtClean="0">
                        <a:latin typeface="Cambria Math" panose="02040503050406030204" pitchFamily="18" charset="0"/>
                        <a:ea typeface="微软雅黑" panose="020B0503020204020204" pitchFamily="34" charset="-122"/>
                      </a:rPr>
                      <m:t>𝑰</m:t>
                    </m:r>
                  </m:oMath>
                </a14:m>
                <a:r>
                  <a:rPr lang="zh-CN" altLang="en-US" sz="2200" b="0" dirty="0">
                    <a:latin typeface="微软雅黑" panose="020B0503020204020204" pitchFamily="34" charset="-122"/>
                    <a:ea typeface="微软雅黑" panose="020B0503020204020204" pitchFamily="34" charset="-122"/>
                  </a:rPr>
                  <a:t> 的边，否则建立属性为 </a:t>
                </a:r>
                <a14:m>
                  <m:oMath xmlns:m="http://schemas.openxmlformats.org/officeDocument/2006/math">
                    <m:r>
                      <a:rPr lang="en-US" altLang="zh-CN" sz="2200" b="1" i="1" smtClean="0">
                        <a:latin typeface="Cambria Math" panose="02040503050406030204" pitchFamily="18" charset="0"/>
                        <a:ea typeface="微软雅黑" panose="020B0503020204020204" pitchFamily="34" charset="-122"/>
                      </a:rPr>
                      <m:t>𝑶</m:t>
                    </m:r>
                  </m:oMath>
                </a14:m>
                <a:r>
                  <a:rPr lang="zh-CN" altLang="en-US" sz="2200" b="0" dirty="0">
                    <a:latin typeface="微软雅黑" panose="020B0503020204020204" pitchFamily="34" charset="-122"/>
                    <a:ea typeface="微软雅黑" panose="020B0503020204020204" pitchFamily="34" charset="-122"/>
                  </a:rPr>
                  <a:t> 的边。</a:t>
                </a:r>
                <a:endParaRPr lang="en-US" altLang="zh-CN" sz="2200" b="0" dirty="0">
                  <a:latin typeface="微软雅黑" panose="020B0503020204020204" pitchFamily="34" charset="-122"/>
                  <a:ea typeface="微软雅黑" panose="020B0503020204020204" pitchFamily="34" charset="-122"/>
                </a:endParaRPr>
              </a:p>
              <a:p>
                <a:pPr marL="457200" indent="-457200">
                  <a:lnSpc>
                    <a:spcPct val="150000"/>
                  </a:lnSpc>
                  <a:buFont typeface="+mj-lt"/>
                  <a:buAutoNum type="arabicPeriod"/>
                </a:pPr>
                <a:r>
                  <a:rPr lang="zh-CN" altLang="en-US" sz="2200" b="0" dirty="0">
                    <a:latin typeface="微软雅黑" panose="020B0503020204020204" pitchFamily="34" charset="-122"/>
                    <a:ea typeface="微软雅黑" panose="020B0503020204020204" pitchFamily="34" charset="-122"/>
                  </a:rPr>
                  <a:t>该模块只判断</a:t>
                </a:r>
                <a:r>
                  <a:rPr lang="en-US" altLang="zh-CN" sz="2200" b="0" dirty="0">
                    <a:latin typeface="微软雅黑" panose="020B0503020204020204" pitchFamily="34" charset="-122"/>
                    <a:ea typeface="微软雅黑" panose="020B0503020204020204" pitchFamily="34" charset="-122"/>
                  </a:rPr>
                  <a:t>Token</a:t>
                </a:r>
                <a:r>
                  <a:rPr lang="zh-CN" altLang="en-US" sz="2200" b="0" dirty="0">
                    <a:latin typeface="微软雅黑" panose="020B0503020204020204" pitchFamily="34" charset="-122"/>
                    <a:ea typeface="微软雅黑" panose="020B0503020204020204" pitchFamily="34" charset="-122"/>
                  </a:rPr>
                  <a:t>是否是同一实体，不区分是否嵌套</a:t>
                </a:r>
                <a:endParaRPr lang="en-US" altLang="zh-CN" sz="2200" b="0" dirty="0">
                  <a:latin typeface="微软雅黑" panose="020B0503020204020204" pitchFamily="34" charset="-122"/>
                  <a:ea typeface="微软雅黑" panose="020B0503020204020204" pitchFamily="34" charset="-122"/>
                </a:endParaRPr>
              </a:p>
            </p:txBody>
          </p:sp>
        </mc:Choice>
        <mc:Fallback>
          <p:sp>
            <p:nvSpPr>
              <p:cNvPr id="18" name="文本框 17">
                <a:extLst>
                  <a:ext uri="{FF2B5EF4-FFF2-40B4-BE49-F238E27FC236}">
                    <a16:creationId xmlns:a16="http://schemas.microsoft.com/office/drawing/2014/main" id="{01084004-2A1D-49C1-B54B-6EF377E8BA3C}"/>
                  </a:ext>
                </a:extLst>
              </p:cNvPr>
              <p:cNvSpPr txBox="1">
                <a:spLocks noRot="1" noChangeAspect="1" noMove="1" noResize="1" noEditPoints="1" noAdjustHandles="1" noChangeArrowheads="1" noChangeShapeType="1" noTextEdit="1"/>
              </p:cNvSpPr>
              <p:nvPr/>
            </p:nvSpPr>
            <p:spPr>
              <a:xfrm>
                <a:off x="1406388" y="4958196"/>
                <a:ext cx="10023612" cy="1556003"/>
              </a:xfrm>
              <a:prstGeom prst="rect">
                <a:avLst/>
              </a:prstGeom>
              <a:blipFill>
                <a:blip r:embed="rId6"/>
                <a:stretch>
                  <a:fillRect l="-973" b="-859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72291242"/>
      </p:ext>
    </p:extLst>
  </p:cSld>
  <p:clrMapOvr>
    <a:masterClrMapping/>
  </p:clrMapOvr>
  <p:transition spd="med">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9">
            <a:extLst>
              <a:ext uri="{FF2B5EF4-FFF2-40B4-BE49-F238E27FC236}">
                <a16:creationId xmlns:a16="http://schemas.microsoft.com/office/drawing/2014/main" id="{B027B0CF-F466-4627-B366-C191E5D75672}"/>
              </a:ext>
            </a:extLst>
          </p:cNvPr>
          <p:cNvSpPr txBox="1">
            <a:spLocks/>
          </p:cNvSpPr>
          <p:nvPr/>
        </p:nvSpPr>
        <p:spPr>
          <a:xfrm>
            <a:off x="1388815" y="2880822"/>
            <a:ext cx="1437213" cy="735503"/>
          </a:xfrm>
          <a:prstGeom prst="rect">
            <a:avLst/>
          </a:prstGeom>
          <a:effectLst>
            <a:outerShdw blurRad="50800" dist="50800" dir="5400000" algn="ctr" rotWithShape="0">
              <a:schemeClr val="bg1">
                <a:lumMod val="75000"/>
                <a:alpha val="90000"/>
              </a:schemeClr>
            </a:outerShdw>
          </a:effectLst>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auto">
              <a:spcAft>
                <a:spcPts val="0"/>
              </a:spcAft>
            </a:pPr>
            <a:r>
              <a:rPr lang="zh-CN" altLang="en-US" dirty="0">
                <a:solidFill>
                  <a:srgbClr val="006AB6"/>
                </a:solidFill>
                <a:latin typeface="微软雅黑" panose="020B0503020204020204" pitchFamily="34" charset="-122"/>
                <a:ea typeface="微软雅黑" panose="020B0503020204020204" pitchFamily="34" charset="-122"/>
                <a:cs typeface="+mn-ea"/>
                <a:sym typeface="+mn-lt"/>
              </a:rPr>
              <a:t>目录</a:t>
            </a:r>
            <a:endParaRPr lang="en-AU" dirty="0">
              <a:solidFill>
                <a:srgbClr val="006AB6"/>
              </a:solidFill>
              <a:latin typeface="微软雅黑" panose="020B0503020204020204" pitchFamily="34" charset="-122"/>
              <a:ea typeface="微软雅黑" panose="020B0503020204020204" pitchFamily="34" charset="-122"/>
              <a:cs typeface="+mn-ea"/>
              <a:sym typeface="+mn-lt"/>
            </a:endParaRPr>
          </a:p>
        </p:txBody>
      </p:sp>
      <p:sp>
        <p:nvSpPr>
          <p:cNvPr id="9" name="Subtitle 10">
            <a:extLst>
              <a:ext uri="{FF2B5EF4-FFF2-40B4-BE49-F238E27FC236}">
                <a16:creationId xmlns:a16="http://schemas.microsoft.com/office/drawing/2014/main" id="{9D3A5898-908D-4F34-BE17-51489FACDC88}"/>
              </a:ext>
            </a:extLst>
          </p:cNvPr>
          <p:cNvSpPr txBox="1">
            <a:spLocks/>
          </p:cNvSpPr>
          <p:nvPr/>
        </p:nvSpPr>
        <p:spPr>
          <a:xfrm>
            <a:off x="1402676" y="3484706"/>
            <a:ext cx="1409493" cy="394611"/>
          </a:xfrm>
          <a:prstGeom prst="rect">
            <a:avLst/>
          </a:prstGeom>
          <a:effectLst>
            <a:outerShdw blurRad="50800" dist="50800" dir="5400000" algn="ctr" rotWithShape="0">
              <a:schemeClr val="bg1">
                <a:lumMod val="75000"/>
                <a:alpha val="90000"/>
              </a:schemeClr>
            </a:outerShdw>
          </a:effectLst>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zh-CN" dirty="0">
                <a:solidFill>
                  <a:srgbClr val="006AB6"/>
                </a:solidFill>
                <a:latin typeface="Agency FB" panose="020B0503020202020204" pitchFamily="34" charset="0"/>
                <a:ea typeface="微软雅黑" panose="020B0503020204020204" pitchFamily="34" charset="-122"/>
              </a:rPr>
              <a:t>CONTENTS</a:t>
            </a:r>
          </a:p>
        </p:txBody>
      </p:sp>
      <p:cxnSp>
        <p:nvCxnSpPr>
          <p:cNvPr id="10" name="直接连接符 9">
            <a:extLst>
              <a:ext uri="{FF2B5EF4-FFF2-40B4-BE49-F238E27FC236}">
                <a16:creationId xmlns:a16="http://schemas.microsoft.com/office/drawing/2014/main" id="{3C6FEAA8-91ED-46FE-8B8B-77CA0549561C}"/>
              </a:ext>
            </a:extLst>
          </p:cNvPr>
          <p:cNvCxnSpPr>
            <a:cxnSpLocks/>
          </p:cNvCxnSpPr>
          <p:nvPr/>
        </p:nvCxnSpPr>
        <p:spPr>
          <a:xfrm>
            <a:off x="3189015" y="231949"/>
            <a:ext cx="0" cy="648072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1" name="组合 10">
            <a:extLst>
              <a:ext uri="{FF2B5EF4-FFF2-40B4-BE49-F238E27FC236}">
                <a16:creationId xmlns:a16="http://schemas.microsoft.com/office/drawing/2014/main" id="{361B51B2-894A-4CFF-B074-68CB25B1794F}"/>
              </a:ext>
            </a:extLst>
          </p:cNvPr>
          <p:cNvGrpSpPr/>
          <p:nvPr/>
        </p:nvGrpSpPr>
        <p:grpSpPr>
          <a:xfrm>
            <a:off x="4182510" y="1486300"/>
            <a:ext cx="6629286" cy="707886"/>
            <a:chOff x="4755826" y="876691"/>
            <a:chExt cx="6629286" cy="707886"/>
          </a:xfrm>
        </p:grpSpPr>
        <p:sp>
          <p:nvSpPr>
            <p:cNvPr id="12" name="文本框 11">
              <a:extLst>
                <a:ext uri="{FF2B5EF4-FFF2-40B4-BE49-F238E27FC236}">
                  <a16:creationId xmlns:a16="http://schemas.microsoft.com/office/drawing/2014/main" id="{6FF8F8AB-25B4-4AE7-BD71-BD9645E62C90}"/>
                </a:ext>
              </a:extLst>
            </p:cNvPr>
            <p:cNvSpPr txBox="1"/>
            <p:nvPr/>
          </p:nvSpPr>
          <p:spPr>
            <a:xfrm>
              <a:off x="4755826" y="876691"/>
              <a:ext cx="1348028" cy="707886"/>
            </a:xfrm>
            <a:prstGeom prst="rect">
              <a:avLst/>
            </a:prstGeom>
            <a:noFill/>
          </p:spPr>
          <p:txBody>
            <a:bodyPr wrap="square" rtlCol="0">
              <a:spAutoFit/>
            </a:bodyPr>
            <a:lstStyle/>
            <a:p>
              <a:r>
                <a:rPr lang="en-US" altLang="zh-CN" sz="4000" dirty="0">
                  <a:solidFill>
                    <a:srgbClr val="CC0000"/>
                  </a:solidFill>
                </a:rPr>
                <a:t>1.</a:t>
              </a:r>
              <a:endParaRPr lang="zh-CN" altLang="en-US" sz="4000" dirty="0">
                <a:solidFill>
                  <a:srgbClr val="CC0000"/>
                </a:solidFill>
              </a:endParaRPr>
            </a:p>
          </p:txBody>
        </p:sp>
        <p:sp>
          <p:nvSpPr>
            <p:cNvPr id="13" name="文本框 12">
              <a:extLst>
                <a:ext uri="{FF2B5EF4-FFF2-40B4-BE49-F238E27FC236}">
                  <a16:creationId xmlns:a16="http://schemas.microsoft.com/office/drawing/2014/main" id="{CECB54A9-9701-4FC7-9CCC-93B33A48854E}"/>
                </a:ext>
              </a:extLst>
            </p:cNvPr>
            <p:cNvSpPr txBox="1"/>
            <p:nvPr/>
          </p:nvSpPr>
          <p:spPr>
            <a:xfrm>
              <a:off x="5349707" y="938247"/>
              <a:ext cx="4461947" cy="584775"/>
            </a:xfrm>
            <a:prstGeom prst="rect">
              <a:avLst/>
            </a:prstGeom>
            <a:noFill/>
          </p:spPr>
          <p:txBody>
            <a:bodyPr wrap="square" rtlCol="0">
              <a:spAutoFit/>
            </a:bodyPr>
            <a:lstStyle/>
            <a:p>
              <a:r>
                <a:rPr lang="en-US" altLang="zh-CN" sz="3200" dirty="0">
                  <a:latin typeface="+mj-ea"/>
                  <a:ea typeface="+mj-ea"/>
                </a:rPr>
                <a:t>MRC-NER</a:t>
              </a:r>
              <a:endParaRPr lang="zh-CN" altLang="en-US" sz="3200" dirty="0">
                <a:latin typeface="+mj-ea"/>
                <a:ea typeface="+mj-ea"/>
              </a:endParaRPr>
            </a:p>
          </p:txBody>
        </p:sp>
        <p:cxnSp>
          <p:nvCxnSpPr>
            <p:cNvPr id="14" name="直接连接符 13">
              <a:extLst>
                <a:ext uri="{FF2B5EF4-FFF2-40B4-BE49-F238E27FC236}">
                  <a16:creationId xmlns:a16="http://schemas.microsoft.com/office/drawing/2014/main" id="{2F0291F2-2950-4EE6-9906-579F04BBB3A4}"/>
                </a:ext>
              </a:extLst>
            </p:cNvPr>
            <p:cNvCxnSpPr>
              <a:cxnSpLocks/>
            </p:cNvCxnSpPr>
            <p:nvPr/>
          </p:nvCxnSpPr>
          <p:spPr>
            <a:xfrm>
              <a:off x="5349708" y="1553800"/>
              <a:ext cx="6035404" cy="0"/>
            </a:xfrm>
            <a:prstGeom prst="line">
              <a:avLst/>
            </a:prstGeom>
            <a:ln w="28575">
              <a:solidFill>
                <a:srgbClr val="CBCCCE"/>
              </a:solidFill>
            </a:ln>
          </p:spPr>
          <p:style>
            <a:lnRef idx="1">
              <a:schemeClr val="accent1"/>
            </a:lnRef>
            <a:fillRef idx="0">
              <a:schemeClr val="accent1"/>
            </a:fillRef>
            <a:effectRef idx="0">
              <a:schemeClr val="accent1"/>
            </a:effectRef>
            <a:fontRef idx="minor">
              <a:schemeClr val="tx1"/>
            </a:fontRef>
          </p:style>
        </p:cxnSp>
      </p:grpSp>
      <p:grpSp>
        <p:nvGrpSpPr>
          <p:cNvPr id="15" name="组合 14">
            <a:extLst>
              <a:ext uri="{FF2B5EF4-FFF2-40B4-BE49-F238E27FC236}">
                <a16:creationId xmlns:a16="http://schemas.microsoft.com/office/drawing/2014/main" id="{FA76FC76-F2BD-4CEE-8F00-E24F2CFD493D}"/>
              </a:ext>
            </a:extLst>
          </p:cNvPr>
          <p:cNvGrpSpPr/>
          <p:nvPr/>
        </p:nvGrpSpPr>
        <p:grpSpPr>
          <a:xfrm>
            <a:off x="4182511" y="3075057"/>
            <a:ext cx="7110589" cy="707886"/>
            <a:chOff x="4755826" y="1832337"/>
            <a:chExt cx="7110589" cy="707886"/>
          </a:xfrm>
        </p:grpSpPr>
        <p:sp>
          <p:nvSpPr>
            <p:cNvPr id="16" name="文本框 15">
              <a:extLst>
                <a:ext uri="{FF2B5EF4-FFF2-40B4-BE49-F238E27FC236}">
                  <a16:creationId xmlns:a16="http://schemas.microsoft.com/office/drawing/2014/main" id="{580C8C4B-9E82-4C73-8626-DFA0FEFDBD00}"/>
                </a:ext>
              </a:extLst>
            </p:cNvPr>
            <p:cNvSpPr txBox="1"/>
            <p:nvPr/>
          </p:nvSpPr>
          <p:spPr>
            <a:xfrm>
              <a:off x="4755826" y="1832337"/>
              <a:ext cx="1348028" cy="707886"/>
            </a:xfrm>
            <a:prstGeom prst="rect">
              <a:avLst/>
            </a:prstGeom>
            <a:noFill/>
          </p:spPr>
          <p:txBody>
            <a:bodyPr wrap="square" rtlCol="0">
              <a:spAutoFit/>
            </a:bodyPr>
            <a:lstStyle/>
            <a:p>
              <a:r>
                <a:rPr lang="en-US" altLang="zh-CN" sz="4000" dirty="0">
                  <a:solidFill>
                    <a:srgbClr val="CC0000"/>
                  </a:solidFill>
                </a:rPr>
                <a:t>2.</a:t>
              </a:r>
              <a:endParaRPr lang="zh-CN" altLang="en-US" sz="4000" dirty="0">
                <a:solidFill>
                  <a:srgbClr val="CC0000"/>
                </a:solidFill>
              </a:endParaRPr>
            </a:p>
          </p:txBody>
        </p:sp>
        <p:sp>
          <p:nvSpPr>
            <p:cNvPr id="17" name="文本框 16">
              <a:extLst>
                <a:ext uri="{FF2B5EF4-FFF2-40B4-BE49-F238E27FC236}">
                  <a16:creationId xmlns:a16="http://schemas.microsoft.com/office/drawing/2014/main" id="{A45E9F56-6C1F-4143-8BA3-7C40455458A1}"/>
                </a:ext>
              </a:extLst>
            </p:cNvPr>
            <p:cNvSpPr txBox="1"/>
            <p:nvPr/>
          </p:nvSpPr>
          <p:spPr>
            <a:xfrm>
              <a:off x="5349708" y="1893893"/>
              <a:ext cx="6516707" cy="584775"/>
            </a:xfrm>
            <a:prstGeom prst="rect">
              <a:avLst/>
            </a:prstGeom>
            <a:noFill/>
          </p:spPr>
          <p:txBody>
            <a:bodyPr wrap="square" rtlCol="0">
              <a:spAutoFit/>
            </a:bodyPr>
            <a:lstStyle/>
            <a:p>
              <a:r>
                <a:rPr lang="en-US" altLang="zh-CN" sz="3200" dirty="0">
                  <a:latin typeface="+mj-ea"/>
                  <a:ea typeface="+mj-ea"/>
                </a:rPr>
                <a:t>HIT-NER</a:t>
              </a:r>
              <a:endParaRPr lang="zh-CN" altLang="en-US" sz="3200" dirty="0">
                <a:latin typeface="+mj-ea"/>
                <a:ea typeface="+mj-ea"/>
              </a:endParaRPr>
            </a:p>
          </p:txBody>
        </p:sp>
        <p:cxnSp>
          <p:nvCxnSpPr>
            <p:cNvPr id="18" name="直接连接符 17">
              <a:extLst>
                <a:ext uri="{FF2B5EF4-FFF2-40B4-BE49-F238E27FC236}">
                  <a16:creationId xmlns:a16="http://schemas.microsoft.com/office/drawing/2014/main" id="{165C1061-CDED-4AC6-93E6-E244D1664695}"/>
                </a:ext>
              </a:extLst>
            </p:cNvPr>
            <p:cNvCxnSpPr>
              <a:cxnSpLocks/>
            </p:cNvCxnSpPr>
            <p:nvPr/>
          </p:nvCxnSpPr>
          <p:spPr>
            <a:xfrm>
              <a:off x="5349708" y="2509446"/>
              <a:ext cx="6035404" cy="0"/>
            </a:xfrm>
            <a:prstGeom prst="line">
              <a:avLst/>
            </a:prstGeom>
            <a:ln w="28575">
              <a:solidFill>
                <a:srgbClr val="CBCCCE"/>
              </a:solidFill>
            </a:ln>
          </p:spPr>
          <p:style>
            <a:lnRef idx="1">
              <a:schemeClr val="accent1"/>
            </a:lnRef>
            <a:fillRef idx="0">
              <a:schemeClr val="accent1"/>
            </a:fillRef>
            <a:effectRef idx="0">
              <a:schemeClr val="accent1"/>
            </a:effectRef>
            <a:fontRef idx="minor">
              <a:schemeClr val="tx1"/>
            </a:fontRef>
          </p:style>
        </p:cxnSp>
      </p:grpSp>
      <p:grpSp>
        <p:nvGrpSpPr>
          <p:cNvPr id="19" name="组合 18">
            <a:extLst>
              <a:ext uri="{FF2B5EF4-FFF2-40B4-BE49-F238E27FC236}">
                <a16:creationId xmlns:a16="http://schemas.microsoft.com/office/drawing/2014/main" id="{24BB0C56-3D34-4AD9-AA4F-D95BC74EAF07}"/>
              </a:ext>
            </a:extLst>
          </p:cNvPr>
          <p:cNvGrpSpPr/>
          <p:nvPr/>
        </p:nvGrpSpPr>
        <p:grpSpPr>
          <a:xfrm>
            <a:off x="4182511" y="4657139"/>
            <a:ext cx="6722293" cy="707886"/>
            <a:chOff x="4755826" y="2787983"/>
            <a:chExt cx="6722293" cy="707886"/>
          </a:xfrm>
        </p:grpSpPr>
        <p:sp>
          <p:nvSpPr>
            <p:cNvPr id="20" name="文本框 19">
              <a:extLst>
                <a:ext uri="{FF2B5EF4-FFF2-40B4-BE49-F238E27FC236}">
                  <a16:creationId xmlns:a16="http://schemas.microsoft.com/office/drawing/2014/main" id="{8D2B95DB-5EFE-4D3E-94BE-FF7B1081E31F}"/>
                </a:ext>
              </a:extLst>
            </p:cNvPr>
            <p:cNvSpPr txBox="1"/>
            <p:nvPr/>
          </p:nvSpPr>
          <p:spPr>
            <a:xfrm>
              <a:off x="4755826" y="2787983"/>
              <a:ext cx="1348028" cy="707886"/>
            </a:xfrm>
            <a:prstGeom prst="rect">
              <a:avLst/>
            </a:prstGeom>
            <a:noFill/>
          </p:spPr>
          <p:txBody>
            <a:bodyPr wrap="square" rtlCol="0">
              <a:spAutoFit/>
            </a:bodyPr>
            <a:lstStyle/>
            <a:p>
              <a:r>
                <a:rPr lang="en-US" altLang="zh-CN" sz="4000" dirty="0">
                  <a:solidFill>
                    <a:srgbClr val="CC0000"/>
                  </a:solidFill>
                  <a:latin typeface="+mj-ea"/>
                  <a:ea typeface="+mj-ea"/>
                </a:rPr>
                <a:t>3.</a:t>
              </a:r>
              <a:endParaRPr lang="zh-CN" altLang="en-US" sz="4000" dirty="0">
                <a:solidFill>
                  <a:srgbClr val="CC0000"/>
                </a:solidFill>
                <a:latin typeface="+mj-ea"/>
                <a:ea typeface="+mj-ea"/>
              </a:endParaRPr>
            </a:p>
          </p:txBody>
        </p:sp>
        <p:sp>
          <p:nvSpPr>
            <p:cNvPr id="21" name="文本框 20">
              <a:extLst>
                <a:ext uri="{FF2B5EF4-FFF2-40B4-BE49-F238E27FC236}">
                  <a16:creationId xmlns:a16="http://schemas.microsoft.com/office/drawing/2014/main" id="{4B3B2622-F610-432C-8164-AD32E2A803EE}"/>
                </a:ext>
              </a:extLst>
            </p:cNvPr>
            <p:cNvSpPr txBox="1"/>
            <p:nvPr/>
          </p:nvSpPr>
          <p:spPr>
            <a:xfrm>
              <a:off x="5349708" y="2849539"/>
              <a:ext cx="6128411" cy="584775"/>
            </a:xfrm>
            <a:prstGeom prst="rect">
              <a:avLst/>
            </a:prstGeom>
            <a:noFill/>
          </p:spPr>
          <p:txBody>
            <a:bodyPr wrap="square" rtlCol="0">
              <a:spAutoFit/>
            </a:bodyPr>
            <a:lstStyle/>
            <a:p>
              <a:r>
                <a:rPr lang="zh-CN" altLang="en-US" sz="3200" dirty="0">
                  <a:latin typeface="+mj-ea"/>
                  <a:ea typeface="+mj-ea"/>
                </a:rPr>
                <a:t>图卷积</a:t>
              </a:r>
              <a:r>
                <a:rPr lang="en-US" altLang="zh-CN" sz="3200" dirty="0">
                  <a:latin typeface="+mj-ea"/>
                  <a:ea typeface="+mj-ea"/>
                </a:rPr>
                <a:t>NER</a:t>
              </a:r>
              <a:r>
                <a:rPr lang="zh-CN" altLang="en-US" sz="3200" dirty="0">
                  <a:latin typeface="+mj-ea"/>
                  <a:ea typeface="+mj-ea"/>
                </a:rPr>
                <a:t>的进度汇报</a:t>
              </a:r>
            </a:p>
          </p:txBody>
        </p:sp>
        <p:cxnSp>
          <p:nvCxnSpPr>
            <p:cNvPr id="22" name="直接连接符 21">
              <a:extLst>
                <a:ext uri="{FF2B5EF4-FFF2-40B4-BE49-F238E27FC236}">
                  <a16:creationId xmlns:a16="http://schemas.microsoft.com/office/drawing/2014/main" id="{73900133-D883-45D8-8E63-405929237A9B}"/>
                </a:ext>
              </a:extLst>
            </p:cNvPr>
            <p:cNvCxnSpPr>
              <a:cxnSpLocks/>
            </p:cNvCxnSpPr>
            <p:nvPr/>
          </p:nvCxnSpPr>
          <p:spPr>
            <a:xfrm>
              <a:off x="5349708" y="3465092"/>
              <a:ext cx="6037200" cy="0"/>
            </a:xfrm>
            <a:prstGeom prst="line">
              <a:avLst/>
            </a:prstGeom>
            <a:ln w="28575">
              <a:solidFill>
                <a:srgbClr val="CBCCCE"/>
              </a:solidFill>
            </a:ln>
          </p:spPr>
          <p:style>
            <a:lnRef idx="1">
              <a:schemeClr val="accent1"/>
            </a:lnRef>
            <a:fillRef idx="0">
              <a:schemeClr val="accent1"/>
            </a:fillRef>
            <a:effectRef idx="0">
              <a:schemeClr val="accent1"/>
            </a:effectRef>
            <a:fontRef idx="minor">
              <a:schemeClr val="tx1"/>
            </a:fontRef>
          </p:style>
        </p:cxnSp>
      </p:grpSp>
      <p:pic>
        <p:nvPicPr>
          <p:cNvPr id="27" name="图片 26">
            <a:extLst>
              <a:ext uri="{FF2B5EF4-FFF2-40B4-BE49-F238E27FC236}">
                <a16:creationId xmlns:a16="http://schemas.microsoft.com/office/drawing/2014/main" id="{AB34262F-EEB0-44EA-B016-747429F4EA8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48947" y="189950"/>
            <a:ext cx="2125699" cy="514818"/>
          </a:xfrm>
          <a:prstGeom prst="rect">
            <a:avLst/>
          </a:prstGeom>
        </p:spPr>
      </p:pic>
    </p:spTree>
    <p:extLst>
      <p:ext uri="{BB962C8B-B14F-4D97-AF65-F5344CB8AC3E}">
        <p14:creationId xmlns:p14="http://schemas.microsoft.com/office/powerpoint/2010/main" val="2983533514"/>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animEffect transition="in" filter="fade">
                                      <p:cBhvr>
                                        <p:cTn id="11" dur="500"/>
                                        <p:tgtEl>
                                          <p:spTgt spid="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562707" y="646490"/>
            <a:ext cx="3899877" cy="523220"/>
          </a:xfrm>
          <a:prstGeom prst="rect">
            <a:avLst/>
          </a:prstGeom>
          <a:noFill/>
        </p:spPr>
        <p:txBody>
          <a:bodyPr wrap="square" rtlCol="0">
            <a:spAutoFit/>
          </a:bodyPr>
          <a:lstStyle/>
          <a:p>
            <a:r>
              <a:rPr lang="en-US" altLang="zh-CN" sz="2800" b="1" dirty="0">
                <a:latin typeface="+mj-ea"/>
                <a:ea typeface="+mj-ea"/>
                <a:cs typeface="Times New Roman" panose="02020603050405020304" pitchFamily="18" charset="0"/>
              </a:rPr>
              <a:t>HIT-NER</a:t>
            </a:r>
          </a:p>
        </p:txBody>
      </p:sp>
      <p:grpSp>
        <p:nvGrpSpPr>
          <p:cNvPr id="5" name="组合 4">
            <a:extLst>
              <a:ext uri="{FF2B5EF4-FFF2-40B4-BE49-F238E27FC236}">
                <a16:creationId xmlns:a16="http://schemas.microsoft.com/office/drawing/2014/main" id="{E2EF829A-6B67-4464-9995-47B52BB8B5D0}"/>
              </a:ext>
            </a:extLst>
          </p:cNvPr>
          <p:cNvGrpSpPr/>
          <p:nvPr/>
        </p:nvGrpSpPr>
        <p:grpSpPr>
          <a:xfrm>
            <a:off x="0" y="702885"/>
            <a:ext cx="367754" cy="416780"/>
            <a:chOff x="0" y="702885"/>
            <a:chExt cx="367754" cy="416780"/>
          </a:xfrm>
        </p:grpSpPr>
        <p:pic>
          <p:nvPicPr>
            <p:cNvPr id="3" name="图片 2">
              <a:extLst>
                <a:ext uri="{FF2B5EF4-FFF2-40B4-BE49-F238E27FC236}">
                  <a16:creationId xmlns:a16="http://schemas.microsoft.com/office/drawing/2014/main" id="{37AE7E84-8AA4-473D-B5BC-053826417794}"/>
                </a:ext>
              </a:extLst>
            </p:cNvPr>
            <p:cNvPicPr>
              <a:picLocks noChangeAspect="1"/>
            </p:cNvPicPr>
            <p:nvPr/>
          </p:nvPicPr>
          <p:blipFill>
            <a:blip r:embed="rId3"/>
            <a:stretch>
              <a:fillRect/>
            </a:stretch>
          </p:blipFill>
          <p:spPr>
            <a:xfrm>
              <a:off x="0" y="702885"/>
              <a:ext cx="281354" cy="416780"/>
            </a:xfrm>
            <a:prstGeom prst="rect">
              <a:avLst/>
            </a:prstGeom>
          </p:spPr>
        </p:pic>
        <p:pic>
          <p:nvPicPr>
            <p:cNvPr id="9" name="图片 8">
              <a:extLst>
                <a:ext uri="{FF2B5EF4-FFF2-40B4-BE49-F238E27FC236}">
                  <a16:creationId xmlns:a16="http://schemas.microsoft.com/office/drawing/2014/main" id="{8B5B2EAD-1082-40EE-973B-E677BAFE5A35}"/>
                </a:ext>
              </a:extLst>
            </p:cNvPr>
            <p:cNvPicPr>
              <a:picLocks/>
            </p:cNvPicPr>
            <p:nvPr/>
          </p:nvPicPr>
          <p:blipFill>
            <a:blip r:embed="rId3"/>
            <a:stretch>
              <a:fillRect/>
            </a:stretch>
          </p:blipFill>
          <p:spPr>
            <a:xfrm>
              <a:off x="281354" y="771300"/>
              <a:ext cx="86400" cy="273600"/>
            </a:xfrm>
            <a:prstGeom prst="rect">
              <a:avLst/>
            </a:prstGeom>
          </p:spPr>
        </p:pic>
      </p:grpSp>
      <p:cxnSp>
        <p:nvCxnSpPr>
          <p:cNvPr id="10" name="直接连接符 9">
            <a:extLst>
              <a:ext uri="{FF2B5EF4-FFF2-40B4-BE49-F238E27FC236}">
                <a16:creationId xmlns:a16="http://schemas.microsoft.com/office/drawing/2014/main" id="{29F4AE27-B393-43D9-BD4C-1A05C1AC2BFF}"/>
              </a:ext>
            </a:extLst>
          </p:cNvPr>
          <p:cNvCxnSpPr>
            <a:cxnSpLocks/>
          </p:cNvCxnSpPr>
          <p:nvPr/>
        </p:nvCxnSpPr>
        <p:spPr>
          <a:xfrm>
            <a:off x="562708" y="593518"/>
            <a:ext cx="396000" cy="0"/>
          </a:xfrm>
          <a:prstGeom prst="line">
            <a:avLst/>
          </a:prstGeom>
          <a:ln w="25400">
            <a:solidFill>
              <a:srgbClr val="000000"/>
            </a:solidFill>
          </a:ln>
        </p:spPr>
        <p:style>
          <a:lnRef idx="1">
            <a:schemeClr val="accent1"/>
          </a:lnRef>
          <a:fillRef idx="0">
            <a:schemeClr val="accent1"/>
          </a:fillRef>
          <a:effectRef idx="0">
            <a:schemeClr val="accent1"/>
          </a:effectRef>
          <a:fontRef idx="minor">
            <a:schemeClr val="tx1"/>
          </a:fontRef>
        </p:style>
      </p:cxnSp>
      <p:pic>
        <p:nvPicPr>
          <p:cNvPr id="21" name="图片 20">
            <a:extLst>
              <a:ext uri="{FF2B5EF4-FFF2-40B4-BE49-F238E27FC236}">
                <a16:creationId xmlns:a16="http://schemas.microsoft.com/office/drawing/2014/main" id="{8E467501-9555-4B1A-985F-D67F0B2FB9C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748947" y="189950"/>
            <a:ext cx="2125699" cy="514818"/>
          </a:xfrm>
          <a:prstGeom prst="rect">
            <a:avLst/>
          </a:prstGeom>
        </p:spPr>
      </p:pic>
      <p:grpSp>
        <p:nvGrpSpPr>
          <p:cNvPr id="22" name="组合 21">
            <a:extLst>
              <a:ext uri="{FF2B5EF4-FFF2-40B4-BE49-F238E27FC236}">
                <a16:creationId xmlns:a16="http://schemas.microsoft.com/office/drawing/2014/main" id="{49CCBF79-7674-403D-8089-99ED4F35FE38}"/>
              </a:ext>
            </a:extLst>
          </p:cNvPr>
          <p:cNvGrpSpPr/>
          <p:nvPr/>
        </p:nvGrpSpPr>
        <p:grpSpPr>
          <a:xfrm>
            <a:off x="958708" y="1436542"/>
            <a:ext cx="5727842" cy="492443"/>
            <a:chOff x="1992923" y="1609795"/>
            <a:chExt cx="5727842" cy="492443"/>
          </a:xfrm>
        </p:grpSpPr>
        <p:sp>
          <p:nvSpPr>
            <p:cNvPr id="24" name="矩形 23">
              <a:extLst>
                <a:ext uri="{FF2B5EF4-FFF2-40B4-BE49-F238E27FC236}">
                  <a16:creationId xmlns:a16="http://schemas.microsoft.com/office/drawing/2014/main" id="{EB7BEDC7-CCC0-43FA-AD51-87EE925EAE18}"/>
                </a:ext>
              </a:extLst>
            </p:cNvPr>
            <p:cNvSpPr/>
            <p:nvPr/>
          </p:nvSpPr>
          <p:spPr>
            <a:xfrm>
              <a:off x="1992923" y="1840628"/>
              <a:ext cx="72000" cy="720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mj-ea"/>
                <a:ea typeface="+mj-ea"/>
              </a:endParaRPr>
            </a:p>
          </p:txBody>
        </p:sp>
        <p:sp>
          <p:nvSpPr>
            <p:cNvPr id="25" name="文本框 24">
              <a:extLst>
                <a:ext uri="{FF2B5EF4-FFF2-40B4-BE49-F238E27FC236}">
                  <a16:creationId xmlns:a16="http://schemas.microsoft.com/office/drawing/2014/main" id="{39AB8F27-8DBE-41F8-A318-2AC3096BDC09}"/>
                </a:ext>
              </a:extLst>
            </p:cNvPr>
            <p:cNvSpPr txBox="1"/>
            <p:nvPr/>
          </p:nvSpPr>
          <p:spPr>
            <a:xfrm>
              <a:off x="2178882" y="1609795"/>
              <a:ext cx="5541883" cy="492443"/>
            </a:xfrm>
            <a:prstGeom prst="rect">
              <a:avLst/>
            </a:prstGeom>
            <a:noFill/>
          </p:spPr>
          <p:txBody>
            <a:bodyPr wrap="square" rtlCol="0">
              <a:spAutoFit/>
            </a:bodyPr>
            <a:lstStyle/>
            <a:p>
              <a:r>
                <a:rPr lang="en-US" altLang="zh-CN" sz="2600" b="1" dirty="0">
                  <a:latin typeface="+mj-ea"/>
                  <a:ea typeface="+mj-ea"/>
                </a:rPr>
                <a:t>Region Classify</a:t>
              </a:r>
              <a:endParaRPr lang="zh-CN" altLang="en-US" sz="2600" b="1" dirty="0">
                <a:latin typeface="+mj-ea"/>
                <a:ea typeface="+mj-ea"/>
              </a:endParaRPr>
            </a:p>
          </p:txBody>
        </p:sp>
      </p:grpSp>
      <p:grpSp>
        <p:nvGrpSpPr>
          <p:cNvPr id="12" name="组合 11">
            <a:extLst>
              <a:ext uri="{FF2B5EF4-FFF2-40B4-BE49-F238E27FC236}">
                <a16:creationId xmlns:a16="http://schemas.microsoft.com/office/drawing/2014/main" id="{8EB3D964-7A91-44E1-A162-A898190CFAF7}"/>
              </a:ext>
            </a:extLst>
          </p:cNvPr>
          <p:cNvGrpSpPr/>
          <p:nvPr/>
        </p:nvGrpSpPr>
        <p:grpSpPr>
          <a:xfrm>
            <a:off x="1144667" y="2095806"/>
            <a:ext cx="9320867" cy="3482464"/>
            <a:chOff x="994708" y="2645874"/>
            <a:chExt cx="9320867" cy="3482464"/>
          </a:xfrm>
        </p:grpSpPr>
        <mc:AlternateContent xmlns:mc="http://schemas.openxmlformats.org/markup-compatibility/2006">
          <mc:Choice xmlns:a14="http://schemas.microsoft.com/office/drawing/2010/main" Requires="a14">
            <p:sp>
              <p:nvSpPr>
                <p:cNvPr id="19" name="文本框 18">
                  <a:extLst>
                    <a:ext uri="{FF2B5EF4-FFF2-40B4-BE49-F238E27FC236}">
                      <a16:creationId xmlns:a16="http://schemas.microsoft.com/office/drawing/2014/main" id="{3697EB59-747B-40E1-ACE0-420ED3664F13}"/>
                    </a:ext>
                  </a:extLst>
                </p:cNvPr>
                <p:cNvSpPr txBox="1"/>
                <p:nvPr/>
              </p:nvSpPr>
              <p:spPr>
                <a:xfrm>
                  <a:off x="5785507" y="2645874"/>
                  <a:ext cx="4530068" cy="540341"/>
                </a:xfrm>
                <a:prstGeom prst="rect">
                  <a:avLst/>
                </a:prstGeom>
                <a:noFill/>
              </p:spPr>
              <p:txBody>
                <a:bodyPr wrap="square">
                  <a:spAutoFit/>
                </a:bodyPr>
                <a:lstStyle/>
                <a:p>
                  <a:pPr>
                    <a:lnSpc>
                      <a:spcPct val="150000"/>
                    </a:lnSpc>
                  </a:pPr>
                  <a14:m>
                    <m:oMath xmlns:m="http://schemas.openxmlformats.org/officeDocument/2006/math">
                      <m:sSub>
                        <m:sSubPr>
                          <m:ctrlPr>
                            <a:rPr lang="en-US" altLang="zh-CN" sz="2200" b="0" i="1" smtClean="0">
                              <a:latin typeface="Cambria Math" panose="02040503050406030204" pitchFamily="18" charset="0"/>
                              <a:ea typeface="微软雅黑" panose="020B0503020204020204" pitchFamily="34" charset="-122"/>
                            </a:rPr>
                          </m:ctrlPr>
                        </m:sSubPr>
                        <m:e>
                          <m:r>
                            <a:rPr lang="en-US" altLang="zh-CN" sz="2200" b="0" i="1" smtClean="0">
                              <a:latin typeface="Cambria Math" panose="02040503050406030204" pitchFamily="18" charset="0"/>
                              <a:ea typeface="微软雅黑" panose="020B0503020204020204" pitchFamily="34" charset="-122"/>
                            </a:rPr>
                            <m:t>h</m:t>
                          </m:r>
                        </m:e>
                        <m:sub>
                          <m:r>
                            <a:rPr lang="en-US" altLang="zh-CN" sz="2200" b="0" i="1" smtClean="0">
                              <a:latin typeface="Cambria Math" panose="02040503050406030204" pitchFamily="18" charset="0"/>
                              <a:ea typeface="微软雅黑" panose="020B0503020204020204" pitchFamily="34" charset="-122"/>
                            </a:rPr>
                            <m:t>𝑘</m:t>
                          </m:r>
                        </m:sub>
                      </m:sSub>
                    </m:oMath>
                  </a14:m>
                  <a:r>
                    <a:rPr lang="zh-CN" altLang="en-US" sz="2200" b="0" dirty="0">
                      <a:latin typeface="微软雅黑" panose="020B0503020204020204" pitchFamily="34" charset="-122"/>
                      <a:ea typeface="微软雅黑" panose="020B0503020204020204" pitchFamily="34" charset="-122"/>
                    </a:rPr>
                    <a:t>：双向</a:t>
                  </a:r>
                  <a:r>
                    <a:rPr lang="en-US" altLang="zh-CN" sz="2200" b="0" dirty="0">
                      <a:latin typeface="微软雅黑" panose="020B0503020204020204" pitchFamily="34" charset="-122"/>
                      <a:ea typeface="微软雅黑" panose="020B0503020204020204" pitchFamily="34" charset="-122"/>
                    </a:rPr>
                    <a:t>LSTM</a:t>
                  </a:r>
                  <a:r>
                    <a:rPr lang="zh-CN" altLang="en-US" sz="2200" b="0" dirty="0">
                      <a:latin typeface="微软雅黑" panose="020B0503020204020204" pitchFamily="34" charset="-122"/>
                      <a:ea typeface="微软雅黑" panose="020B0503020204020204" pitchFamily="34" charset="-122"/>
                    </a:rPr>
                    <a:t>生成的隐藏层变量</a:t>
                  </a:r>
                  <a:endParaRPr lang="en-US" altLang="zh-CN" sz="2200" b="0" dirty="0">
                    <a:latin typeface="微软雅黑" panose="020B0503020204020204" pitchFamily="34" charset="-122"/>
                    <a:ea typeface="微软雅黑" panose="020B0503020204020204" pitchFamily="34" charset="-122"/>
                  </a:endParaRPr>
                </a:p>
              </p:txBody>
            </p:sp>
          </mc:Choice>
          <mc:Fallback>
            <p:sp>
              <p:nvSpPr>
                <p:cNvPr id="19" name="文本框 18">
                  <a:extLst>
                    <a:ext uri="{FF2B5EF4-FFF2-40B4-BE49-F238E27FC236}">
                      <a16:creationId xmlns:a16="http://schemas.microsoft.com/office/drawing/2014/main" id="{3697EB59-747B-40E1-ACE0-420ED3664F13}"/>
                    </a:ext>
                  </a:extLst>
                </p:cNvPr>
                <p:cNvSpPr txBox="1">
                  <a:spLocks noRot="1" noChangeAspect="1" noMove="1" noResize="1" noEditPoints="1" noAdjustHandles="1" noChangeArrowheads="1" noChangeShapeType="1" noTextEdit="1"/>
                </p:cNvSpPr>
                <p:nvPr/>
              </p:nvSpPr>
              <p:spPr>
                <a:xfrm>
                  <a:off x="5785507" y="2645874"/>
                  <a:ext cx="4530068" cy="540341"/>
                </a:xfrm>
                <a:prstGeom prst="rect">
                  <a:avLst/>
                </a:prstGeom>
                <a:blipFill>
                  <a:blip r:embed="rId5"/>
                  <a:stretch>
                    <a:fillRect l="-269" b="-22727"/>
                  </a:stretch>
                </a:blipFill>
              </p:spPr>
              <p:txBody>
                <a:bodyPr/>
                <a:lstStyle/>
                <a:p>
                  <a:r>
                    <a:rPr lang="zh-CN" altLang="en-US">
                      <a:noFill/>
                    </a:rPr>
                    <a:t> </a:t>
                  </a:r>
                </a:p>
              </p:txBody>
            </p:sp>
          </mc:Fallback>
        </mc:AlternateContent>
        <p:pic>
          <p:nvPicPr>
            <p:cNvPr id="11" name="图片 10">
              <a:extLst>
                <a:ext uri="{FF2B5EF4-FFF2-40B4-BE49-F238E27FC236}">
                  <a16:creationId xmlns:a16="http://schemas.microsoft.com/office/drawing/2014/main" id="{BD4ACDA0-3D1D-400E-AA1D-EA78C4EF163C}"/>
                </a:ext>
              </a:extLst>
            </p:cNvPr>
            <p:cNvPicPr>
              <a:picLocks noChangeAspect="1"/>
            </p:cNvPicPr>
            <p:nvPr/>
          </p:nvPicPr>
          <p:blipFill>
            <a:blip r:embed="rId6"/>
            <a:stretch>
              <a:fillRect/>
            </a:stretch>
          </p:blipFill>
          <p:spPr>
            <a:xfrm>
              <a:off x="994708" y="2645874"/>
              <a:ext cx="4485832" cy="3482464"/>
            </a:xfrm>
            <a:prstGeom prst="rect">
              <a:avLst/>
            </a:prstGeom>
          </p:spPr>
        </p:pic>
        <mc:AlternateContent xmlns:mc="http://schemas.openxmlformats.org/markup-compatibility/2006">
          <mc:Choice xmlns:a14="http://schemas.microsoft.com/office/drawing/2010/main" Requires="a14">
            <p:sp>
              <p:nvSpPr>
                <p:cNvPr id="23" name="文本框 22">
                  <a:extLst>
                    <a:ext uri="{FF2B5EF4-FFF2-40B4-BE49-F238E27FC236}">
                      <a16:creationId xmlns:a16="http://schemas.microsoft.com/office/drawing/2014/main" id="{D1B84976-F3AE-4CBD-A302-AFFC915AF385}"/>
                    </a:ext>
                  </a:extLst>
                </p:cNvPr>
                <p:cNvSpPr txBox="1"/>
                <p:nvPr/>
              </p:nvSpPr>
              <p:spPr>
                <a:xfrm>
                  <a:off x="5785507" y="3362763"/>
                  <a:ext cx="4530068" cy="595163"/>
                </a:xfrm>
                <a:prstGeom prst="rect">
                  <a:avLst/>
                </a:prstGeom>
                <a:noFill/>
              </p:spPr>
              <p:txBody>
                <a:bodyPr wrap="square">
                  <a:spAutoFit/>
                </a:bodyPr>
                <a:lstStyle/>
                <a:p>
                  <a:pPr>
                    <a:lnSpc>
                      <a:spcPct val="150000"/>
                    </a:lnSpc>
                  </a:pPr>
                  <a14:m>
                    <m:oMath xmlns:m="http://schemas.openxmlformats.org/officeDocument/2006/math">
                      <m:sSub>
                        <m:sSubPr>
                          <m:ctrlPr>
                            <a:rPr lang="en-US" altLang="zh-CN" sz="2200" b="0" i="1" smtClean="0">
                              <a:latin typeface="Cambria Math" panose="02040503050406030204" pitchFamily="18" charset="0"/>
                              <a:ea typeface="微软雅黑" panose="020B0503020204020204" pitchFamily="34" charset="-122"/>
                            </a:rPr>
                          </m:ctrlPr>
                        </m:sSubPr>
                        <m:e>
                          <m:r>
                            <a:rPr lang="en-US" altLang="zh-CN" sz="2200" b="0" i="1" smtClean="0">
                              <a:latin typeface="Cambria Math" panose="02040503050406030204" pitchFamily="18" charset="0"/>
                              <a:ea typeface="微软雅黑" panose="020B0503020204020204" pitchFamily="34" charset="-122"/>
                            </a:rPr>
                            <m:t>𝑟</m:t>
                          </m:r>
                        </m:e>
                        <m:sub>
                          <m:r>
                            <a:rPr lang="en-US" altLang="zh-CN" sz="2200" b="0" i="1" smtClean="0">
                              <a:latin typeface="Cambria Math" panose="02040503050406030204" pitchFamily="18" charset="0"/>
                              <a:ea typeface="微软雅黑" panose="020B0503020204020204" pitchFamily="34" charset="-122"/>
                            </a:rPr>
                            <m:t>𝑖</m:t>
                          </m:r>
                          <m:r>
                            <a:rPr lang="en-US" altLang="zh-CN" sz="2200" b="0" i="1" smtClean="0">
                              <a:latin typeface="Cambria Math" panose="02040503050406030204" pitchFamily="18" charset="0"/>
                              <a:ea typeface="微软雅黑" panose="020B0503020204020204" pitchFamily="34" charset="-122"/>
                            </a:rPr>
                            <m:t>,</m:t>
                          </m:r>
                          <m:r>
                            <a:rPr lang="en-US" altLang="zh-CN" sz="2200" b="0" i="1" smtClean="0">
                              <a:latin typeface="Cambria Math" panose="02040503050406030204" pitchFamily="18" charset="0"/>
                              <a:ea typeface="微软雅黑" panose="020B0503020204020204" pitchFamily="34" charset="-122"/>
                            </a:rPr>
                            <m:t>𝑗</m:t>
                          </m:r>
                        </m:sub>
                      </m:sSub>
                    </m:oMath>
                  </a14:m>
                  <a:r>
                    <a:rPr lang="zh-CN" altLang="en-US" sz="2200" b="0" dirty="0">
                      <a:latin typeface="微软雅黑" panose="020B0503020204020204" pitchFamily="34" charset="-122"/>
                      <a:ea typeface="微软雅黑" panose="020B0503020204020204" pitchFamily="34" charset="-122"/>
                    </a:rPr>
                    <a:t>：最终的交互向量</a:t>
                  </a:r>
                  <a:endParaRPr lang="en-US" altLang="zh-CN" sz="2200" b="0" dirty="0">
                    <a:latin typeface="微软雅黑" panose="020B0503020204020204" pitchFamily="34" charset="-122"/>
                    <a:ea typeface="微软雅黑" panose="020B0503020204020204" pitchFamily="34" charset="-122"/>
                  </a:endParaRPr>
                </a:p>
              </p:txBody>
            </p:sp>
          </mc:Choice>
          <mc:Fallback>
            <p:sp>
              <p:nvSpPr>
                <p:cNvPr id="23" name="文本框 22">
                  <a:extLst>
                    <a:ext uri="{FF2B5EF4-FFF2-40B4-BE49-F238E27FC236}">
                      <a16:creationId xmlns:a16="http://schemas.microsoft.com/office/drawing/2014/main" id="{D1B84976-F3AE-4CBD-A302-AFFC915AF385}"/>
                    </a:ext>
                  </a:extLst>
                </p:cNvPr>
                <p:cNvSpPr txBox="1">
                  <a:spLocks noRot="1" noChangeAspect="1" noMove="1" noResize="1" noEditPoints="1" noAdjustHandles="1" noChangeArrowheads="1" noChangeShapeType="1" noTextEdit="1"/>
                </p:cNvSpPr>
                <p:nvPr/>
              </p:nvSpPr>
              <p:spPr>
                <a:xfrm>
                  <a:off x="5785507" y="3362763"/>
                  <a:ext cx="4530068" cy="595163"/>
                </a:xfrm>
                <a:prstGeom prst="rect">
                  <a:avLst/>
                </a:prstGeom>
                <a:blipFill>
                  <a:blip r:embed="rId7"/>
                  <a:stretch>
                    <a:fillRect b="-15306"/>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6" name="文本框 25">
                  <a:extLst>
                    <a:ext uri="{FF2B5EF4-FFF2-40B4-BE49-F238E27FC236}">
                      <a16:creationId xmlns:a16="http://schemas.microsoft.com/office/drawing/2014/main" id="{5FEF53A3-6DD9-40BC-8374-00CB4ADEB299}"/>
                    </a:ext>
                  </a:extLst>
                </p:cNvPr>
                <p:cNvSpPr txBox="1"/>
                <p:nvPr/>
              </p:nvSpPr>
              <p:spPr>
                <a:xfrm>
                  <a:off x="5785507" y="4387106"/>
                  <a:ext cx="4530068" cy="595163"/>
                </a:xfrm>
                <a:prstGeom prst="rect">
                  <a:avLst/>
                </a:prstGeom>
                <a:noFill/>
              </p:spPr>
              <p:txBody>
                <a:bodyPr wrap="square">
                  <a:spAutoFit/>
                </a:bodyPr>
                <a:lstStyle/>
                <a:p>
                  <a:pPr>
                    <a:lnSpc>
                      <a:spcPct val="150000"/>
                    </a:lnSpc>
                  </a:pPr>
                  <a14:m>
                    <m:oMath xmlns:m="http://schemas.openxmlformats.org/officeDocument/2006/math">
                      <m:sSub>
                        <m:sSubPr>
                          <m:ctrlPr>
                            <a:rPr lang="en-US" altLang="zh-CN" sz="2200" b="0" i="1" smtClean="0">
                              <a:latin typeface="Cambria Math" panose="02040503050406030204" pitchFamily="18" charset="0"/>
                              <a:ea typeface="微软雅黑" panose="020B0503020204020204" pitchFamily="34" charset="-122"/>
                            </a:rPr>
                          </m:ctrlPr>
                        </m:sSubPr>
                        <m:e>
                          <m:r>
                            <a:rPr lang="en-US" altLang="zh-CN" sz="2200" b="0" i="1" smtClean="0">
                              <a:latin typeface="Cambria Math" panose="02040503050406030204" pitchFamily="18" charset="0"/>
                              <a:ea typeface="微软雅黑" panose="020B0503020204020204" pitchFamily="34" charset="-122"/>
                            </a:rPr>
                            <m:t>𝑑</m:t>
                          </m:r>
                        </m:e>
                        <m:sub>
                          <m:r>
                            <a:rPr lang="en-US" altLang="zh-CN" sz="2200" b="0" i="1" smtClean="0">
                              <a:latin typeface="Cambria Math" panose="02040503050406030204" pitchFamily="18" charset="0"/>
                              <a:ea typeface="微软雅黑" panose="020B0503020204020204" pitchFamily="34" charset="-122"/>
                            </a:rPr>
                            <m:t>𝑖</m:t>
                          </m:r>
                          <m:r>
                            <a:rPr lang="en-US" altLang="zh-CN" sz="2200" b="0" i="1" smtClean="0">
                              <a:latin typeface="Cambria Math" panose="02040503050406030204" pitchFamily="18" charset="0"/>
                              <a:ea typeface="微软雅黑" panose="020B0503020204020204" pitchFamily="34" charset="-122"/>
                            </a:rPr>
                            <m:t>,</m:t>
                          </m:r>
                          <m:r>
                            <a:rPr lang="en-US" altLang="zh-CN" sz="2200" b="0" i="1" smtClean="0">
                              <a:latin typeface="Cambria Math" panose="02040503050406030204" pitchFamily="18" charset="0"/>
                              <a:ea typeface="微软雅黑" panose="020B0503020204020204" pitchFamily="34" charset="-122"/>
                            </a:rPr>
                            <m:t>𝑗</m:t>
                          </m:r>
                        </m:sub>
                      </m:sSub>
                    </m:oMath>
                  </a14:m>
                  <a:r>
                    <a:rPr lang="zh-CN" altLang="en-US" sz="2200" b="0" dirty="0">
                      <a:latin typeface="微软雅黑" panose="020B0503020204020204" pitchFamily="34" charset="-122"/>
                      <a:ea typeface="微软雅黑" panose="020B0503020204020204" pitchFamily="34" charset="-122"/>
                    </a:rPr>
                    <a:t>：分类结果</a:t>
                  </a:r>
                  <a:endParaRPr lang="en-US" altLang="zh-CN" sz="2200" b="0" dirty="0">
                    <a:latin typeface="微软雅黑" panose="020B0503020204020204" pitchFamily="34" charset="-122"/>
                    <a:ea typeface="微软雅黑" panose="020B0503020204020204" pitchFamily="34" charset="-122"/>
                  </a:endParaRPr>
                </a:p>
              </p:txBody>
            </p:sp>
          </mc:Choice>
          <mc:Fallback>
            <p:sp>
              <p:nvSpPr>
                <p:cNvPr id="26" name="文本框 25">
                  <a:extLst>
                    <a:ext uri="{FF2B5EF4-FFF2-40B4-BE49-F238E27FC236}">
                      <a16:creationId xmlns:a16="http://schemas.microsoft.com/office/drawing/2014/main" id="{5FEF53A3-6DD9-40BC-8374-00CB4ADEB299}"/>
                    </a:ext>
                  </a:extLst>
                </p:cNvPr>
                <p:cNvSpPr txBox="1">
                  <a:spLocks noRot="1" noChangeAspect="1" noMove="1" noResize="1" noEditPoints="1" noAdjustHandles="1" noChangeArrowheads="1" noChangeShapeType="1" noTextEdit="1"/>
                </p:cNvSpPr>
                <p:nvPr/>
              </p:nvSpPr>
              <p:spPr>
                <a:xfrm>
                  <a:off x="5785507" y="4387106"/>
                  <a:ext cx="4530068" cy="595163"/>
                </a:xfrm>
                <a:prstGeom prst="rect">
                  <a:avLst/>
                </a:prstGeom>
                <a:blipFill>
                  <a:blip r:embed="rId8"/>
                  <a:stretch>
                    <a:fillRect l="-269" b="-15306"/>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7" name="文本框 26">
                  <a:extLst>
                    <a:ext uri="{FF2B5EF4-FFF2-40B4-BE49-F238E27FC236}">
                      <a16:creationId xmlns:a16="http://schemas.microsoft.com/office/drawing/2014/main" id="{C868E1C1-0351-4204-A736-D213E7064F37}"/>
                    </a:ext>
                  </a:extLst>
                </p:cNvPr>
                <p:cNvSpPr txBox="1"/>
                <p:nvPr/>
              </p:nvSpPr>
              <p:spPr>
                <a:xfrm>
                  <a:off x="5785507" y="5211018"/>
                  <a:ext cx="4530068" cy="646652"/>
                </a:xfrm>
                <a:prstGeom prst="rect">
                  <a:avLst/>
                </a:prstGeom>
                <a:noFill/>
              </p:spPr>
              <p:txBody>
                <a:bodyPr wrap="square">
                  <a:spAutoFit/>
                </a:bodyPr>
                <a:lstStyle/>
                <a:p>
                  <a:pPr>
                    <a:lnSpc>
                      <a:spcPct val="150000"/>
                    </a:lnSpc>
                  </a:pPr>
                  <a14:m>
                    <m:oMath xmlns:m="http://schemas.openxmlformats.org/officeDocument/2006/math">
                      <m:sSubSup>
                        <m:sSubSupPr>
                          <m:ctrlPr>
                            <a:rPr lang="en-US" altLang="zh-CN" sz="2200" b="0" i="1" smtClean="0">
                              <a:latin typeface="Cambria Math" panose="02040503050406030204" pitchFamily="18" charset="0"/>
                              <a:ea typeface="微软雅黑" panose="020B0503020204020204" pitchFamily="34" charset="-122"/>
                            </a:rPr>
                          </m:ctrlPr>
                        </m:sSubSupPr>
                        <m:e>
                          <m:acc>
                            <m:accPr>
                              <m:chr m:val="̂"/>
                              <m:ctrlPr>
                                <a:rPr lang="en-US" altLang="zh-CN" sz="2200" b="0" i="1" smtClean="0">
                                  <a:latin typeface="Cambria Math" panose="02040503050406030204" pitchFamily="18" charset="0"/>
                                  <a:ea typeface="微软雅黑" panose="020B0503020204020204" pitchFamily="34" charset="-122"/>
                                </a:rPr>
                              </m:ctrlPr>
                            </m:accPr>
                            <m:e>
                              <m:r>
                                <m:rPr>
                                  <m:sty m:val="p"/>
                                </m:rPr>
                                <a:rPr lang="en-US" altLang="zh-CN" sz="2200" i="1">
                                  <a:latin typeface="Cambria Math" panose="02040503050406030204" pitchFamily="18" charset="0"/>
                                  <a:ea typeface="微软雅黑" panose="020B0503020204020204" pitchFamily="34" charset="-122"/>
                                </a:rPr>
                                <m:t>d</m:t>
                              </m:r>
                            </m:e>
                          </m:acc>
                        </m:e>
                        <m:sub>
                          <m:r>
                            <a:rPr lang="en-US" altLang="zh-CN" sz="2200" b="0" i="1" smtClean="0">
                              <a:latin typeface="Cambria Math" panose="02040503050406030204" pitchFamily="18" charset="0"/>
                              <a:ea typeface="微软雅黑" panose="020B0503020204020204" pitchFamily="34" charset="-122"/>
                            </a:rPr>
                            <m:t>𝑖</m:t>
                          </m:r>
                          <m:r>
                            <a:rPr lang="en-US" altLang="zh-CN" sz="2200" b="0" i="1" smtClean="0">
                              <a:latin typeface="Cambria Math" panose="02040503050406030204" pitchFamily="18" charset="0"/>
                              <a:ea typeface="微软雅黑" panose="020B0503020204020204" pitchFamily="34" charset="-122"/>
                            </a:rPr>
                            <m:t>,</m:t>
                          </m:r>
                          <m:r>
                            <a:rPr lang="en-US" altLang="zh-CN" sz="2200" b="0" i="1" smtClean="0">
                              <a:latin typeface="Cambria Math" panose="02040503050406030204" pitchFamily="18" charset="0"/>
                              <a:ea typeface="微软雅黑" panose="020B0503020204020204" pitchFamily="34" charset="-122"/>
                            </a:rPr>
                            <m:t>𝑗</m:t>
                          </m:r>
                        </m:sub>
                        <m:sup>
                          <m:r>
                            <a:rPr lang="en-US" altLang="zh-CN" sz="2200" b="0" i="1" smtClean="0">
                              <a:latin typeface="Cambria Math" panose="02040503050406030204" pitchFamily="18" charset="0"/>
                              <a:ea typeface="微软雅黑" panose="020B0503020204020204" pitchFamily="34" charset="-122"/>
                            </a:rPr>
                            <m:t>𝑟</m:t>
                          </m:r>
                        </m:sup>
                      </m:sSubSup>
                    </m:oMath>
                  </a14:m>
                  <a:r>
                    <a:rPr lang="zh-CN" altLang="en-US" sz="2200" b="0" dirty="0">
                      <a:latin typeface="微软雅黑" panose="020B0503020204020204" pitchFamily="34" charset="-122"/>
                      <a:ea typeface="微软雅黑" panose="020B0503020204020204" pitchFamily="34" charset="-122"/>
                    </a:rPr>
                    <a:t>：真实结果</a:t>
                  </a:r>
                  <a:endParaRPr lang="en-US" altLang="zh-CN" sz="2200" b="0" dirty="0">
                    <a:latin typeface="微软雅黑" panose="020B0503020204020204" pitchFamily="34" charset="-122"/>
                    <a:ea typeface="微软雅黑" panose="020B0503020204020204" pitchFamily="34" charset="-122"/>
                  </a:endParaRPr>
                </a:p>
              </p:txBody>
            </p:sp>
          </mc:Choice>
          <mc:Fallback>
            <p:sp>
              <p:nvSpPr>
                <p:cNvPr id="27" name="文本框 26">
                  <a:extLst>
                    <a:ext uri="{FF2B5EF4-FFF2-40B4-BE49-F238E27FC236}">
                      <a16:creationId xmlns:a16="http://schemas.microsoft.com/office/drawing/2014/main" id="{C868E1C1-0351-4204-A736-D213E7064F37}"/>
                    </a:ext>
                  </a:extLst>
                </p:cNvPr>
                <p:cNvSpPr txBox="1">
                  <a:spLocks noRot="1" noChangeAspect="1" noMove="1" noResize="1" noEditPoints="1" noAdjustHandles="1" noChangeArrowheads="1" noChangeShapeType="1" noTextEdit="1"/>
                </p:cNvSpPr>
                <p:nvPr/>
              </p:nvSpPr>
              <p:spPr>
                <a:xfrm>
                  <a:off x="5785507" y="5211018"/>
                  <a:ext cx="4530068" cy="646652"/>
                </a:xfrm>
                <a:prstGeom prst="rect">
                  <a:avLst/>
                </a:prstGeom>
                <a:blipFill>
                  <a:blip r:embed="rId9"/>
                  <a:stretch>
                    <a:fillRect l="-269" b="-11321"/>
                  </a:stretch>
                </a:blipFill>
              </p:spPr>
              <p:txBody>
                <a:bodyPr/>
                <a:lstStyle/>
                <a:p>
                  <a:r>
                    <a:rPr lang="zh-CN" altLang="en-US">
                      <a:noFill/>
                    </a:rPr>
                    <a:t> </a:t>
                  </a:r>
                </a:p>
              </p:txBody>
            </p:sp>
          </mc:Fallback>
        </mc:AlternateContent>
      </p:grpSp>
      <p:sp>
        <p:nvSpPr>
          <p:cNvPr id="28" name="文本框 27">
            <a:extLst>
              <a:ext uri="{FF2B5EF4-FFF2-40B4-BE49-F238E27FC236}">
                <a16:creationId xmlns:a16="http://schemas.microsoft.com/office/drawing/2014/main" id="{E7052902-71A2-418C-B8AF-9457036F034E}"/>
              </a:ext>
            </a:extLst>
          </p:cNvPr>
          <p:cNvSpPr txBox="1"/>
          <p:nvPr/>
        </p:nvSpPr>
        <p:spPr>
          <a:xfrm>
            <a:off x="1144667" y="5578270"/>
            <a:ext cx="2005727" cy="540341"/>
          </a:xfrm>
          <a:prstGeom prst="rect">
            <a:avLst/>
          </a:prstGeom>
          <a:noFill/>
        </p:spPr>
        <p:txBody>
          <a:bodyPr wrap="square">
            <a:spAutoFit/>
          </a:bodyPr>
          <a:lstStyle/>
          <a:p>
            <a:pPr marL="342900" indent="-342900">
              <a:lnSpc>
                <a:spcPct val="150000"/>
              </a:lnSpc>
              <a:buFont typeface="Arial" panose="020B0604020202020204" pitchFamily="34" charset="0"/>
              <a:buChar char="•"/>
            </a:pPr>
            <a:r>
              <a:rPr lang="zh-CN" altLang="en-US" sz="2200" dirty="0">
                <a:latin typeface="微软雅黑" panose="020B0503020204020204" pitchFamily="34" charset="-122"/>
                <a:ea typeface="微软雅黑" panose="020B0503020204020204" pitchFamily="34" charset="-122"/>
              </a:rPr>
              <a:t>最终</a:t>
            </a:r>
            <a:r>
              <a:rPr lang="en-US" altLang="zh-CN" sz="2200" dirty="0">
                <a:latin typeface="微软雅黑" panose="020B0503020204020204" pitchFamily="34" charset="-122"/>
                <a:ea typeface="微软雅黑" panose="020B0503020204020204" pitchFamily="34" charset="-122"/>
              </a:rPr>
              <a:t>Loss</a:t>
            </a:r>
            <a:r>
              <a:rPr lang="zh-CN" altLang="en-US" sz="2200" dirty="0">
                <a:latin typeface="微软雅黑" panose="020B0503020204020204" pitchFamily="34" charset="-122"/>
                <a:ea typeface="微软雅黑" panose="020B0503020204020204" pitchFamily="34" charset="-122"/>
              </a:rPr>
              <a:t>：</a:t>
            </a:r>
            <a:endParaRPr lang="en-US" altLang="zh-CN" sz="2200" b="0" dirty="0">
              <a:latin typeface="微软雅黑" panose="020B0503020204020204" pitchFamily="34" charset="-122"/>
              <a:ea typeface="微软雅黑" panose="020B0503020204020204" pitchFamily="34" charset="-122"/>
            </a:endParaRPr>
          </a:p>
        </p:txBody>
      </p:sp>
      <p:pic>
        <p:nvPicPr>
          <p:cNvPr id="14" name="图片 13">
            <a:extLst>
              <a:ext uri="{FF2B5EF4-FFF2-40B4-BE49-F238E27FC236}">
                <a16:creationId xmlns:a16="http://schemas.microsoft.com/office/drawing/2014/main" id="{D1200288-B7EC-432F-A737-E0BE92290EB4}"/>
              </a:ext>
            </a:extLst>
          </p:cNvPr>
          <p:cNvPicPr>
            <a:picLocks noChangeAspect="1"/>
          </p:cNvPicPr>
          <p:nvPr/>
        </p:nvPicPr>
        <p:blipFill>
          <a:blip r:embed="rId10"/>
          <a:stretch>
            <a:fillRect/>
          </a:stretch>
        </p:blipFill>
        <p:spPr>
          <a:xfrm>
            <a:off x="3387582" y="5664910"/>
            <a:ext cx="4395887" cy="492443"/>
          </a:xfrm>
          <a:prstGeom prst="rect">
            <a:avLst/>
          </a:prstGeom>
        </p:spPr>
      </p:pic>
    </p:spTree>
    <p:extLst>
      <p:ext uri="{BB962C8B-B14F-4D97-AF65-F5344CB8AC3E}">
        <p14:creationId xmlns:p14="http://schemas.microsoft.com/office/powerpoint/2010/main" val="748732829"/>
      </p:ext>
    </p:extLst>
  </p:cSld>
  <p:clrMapOvr>
    <a:masterClrMapping/>
  </p:clrMapOvr>
  <p:transition spd="med">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562707" y="646490"/>
            <a:ext cx="3899877" cy="523220"/>
          </a:xfrm>
          <a:prstGeom prst="rect">
            <a:avLst/>
          </a:prstGeom>
          <a:noFill/>
        </p:spPr>
        <p:txBody>
          <a:bodyPr wrap="square" rtlCol="0">
            <a:spAutoFit/>
          </a:bodyPr>
          <a:lstStyle/>
          <a:p>
            <a:r>
              <a:rPr lang="en-US" altLang="zh-CN" sz="2800" b="1" dirty="0">
                <a:latin typeface="+mj-ea"/>
                <a:ea typeface="+mj-ea"/>
                <a:cs typeface="Times New Roman" panose="02020603050405020304" pitchFamily="18" charset="0"/>
              </a:rPr>
              <a:t>HIT-NER</a:t>
            </a:r>
          </a:p>
        </p:txBody>
      </p:sp>
      <p:grpSp>
        <p:nvGrpSpPr>
          <p:cNvPr id="5" name="组合 4">
            <a:extLst>
              <a:ext uri="{FF2B5EF4-FFF2-40B4-BE49-F238E27FC236}">
                <a16:creationId xmlns:a16="http://schemas.microsoft.com/office/drawing/2014/main" id="{E2EF829A-6B67-4464-9995-47B52BB8B5D0}"/>
              </a:ext>
            </a:extLst>
          </p:cNvPr>
          <p:cNvGrpSpPr/>
          <p:nvPr/>
        </p:nvGrpSpPr>
        <p:grpSpPr>
          <a:xfrm>
            <a:off x="0" y="702885"/>
            <a:ext cx="367754" cy="416780"/>
            <a:chOff x="0" y="702885"/>
            <a:chExt cx="367754" cy="416780"/>
          </a:xfrm>
        </p:grpSpPr>
        <p:pic>
          <p:nvPicPr>
            <p:cNvPr id="3" name="图片 2">
              <a:extLst>
                <a:ext uri="{FF2B5EF4-FFF2-40B4-BE49-F238E27FC236}">
                  <a16:creationId xmlns:a16="http://schemas.microsoft.com/office/drawing/2014/main" id="{37AE7E84-8AA4-473D-B5BC-053826417794}"/>
                </a:ext>
              </a:extLst>
            </p:cNvPr>
            <p:cNvPicPr>
              <a:picLocks noChangeAspect="1"/>
            </p:cNvPicPr>
            <p:nvPr/>
          </p:nvPicPr>
          <p:blipFill>
            <a:blip r:embed="rId3"/>
            <a:stretch>
              <a:fillRect/>
            </a:stretch>
          </p:blipFill>
          <p:spPr>
            <a:xfrm>
              <a:off x="0" y="702885"/>
              <a:ext cx="281354" cy="416780"/>
            </a:xfrm>
            <a:prstGeom prst="rect">
              <a:avLst/>
            </a:prstGeom>
          </p:spPr>
        </p:pic>
        <p:pic>
          <p:nvPicPr>
            <p:cNvPr id="9" name="图片 8">
              <a:extLst>
                <a:ext uri="{FF2B5EF4-FFF2-40B4-BE49-F238E27FC236}">
                  <a16:creationId xmlns:a16="http://schemas.microsoft.com/office/drawing/2014/main" id="{8B5B2EAD-1082-40EE-973B-E677BAFE5A35}"/>
                </a:ext>
              </a:extLst>
            </p:cNvPr>
            <p:cNvPicPr>
              <a:picLocks/>
            </p:cNvPicPr>
            <p:nvPr/>
          </p:nvPicPr>
          <p:blipFill>
            <a:blip r:embed="rId3"/>
            <a:stretch>
              <a:fillRect/>
            </a:stretch>
          </p:blipFill>
          <p:spPr>
            <a:xfrm>
              <a:off x="281354" y="771300"/>
              <a:ext cx="86400" cy="273600"/>
            </a:xfrm>
            <a:prstGeom prst="rect">
              <a:avLst/>
            </a:prstGeom>
          </p:spPr>
        </p:pic>
      </p:grpSp>
      <p:cxnSp>
        <p:nvCxnSpPr>
          <p:cNvPr id="10" name="直接连接符 9">
            <a:extLst>
              <a:ext uri="{FF2B5EF4-FFF2-40B4-BE49-F238E27FC236}">
                <a16:creationId xmlns:a16="http://schemas.microsoft.com/office/drawing/2014/main" id="{29F4AE27-B393-43D9-BD4C-1A05C1AC2BFF}"/>
              </a:ext>
            </a:extLst>
          </p:cNvPr>
          <p:cNvCxnSpPr>
            <a:cxnSpLocks/>
          </p:cNvCxnSpPr>
          <p:nvPr/>
        </p:nvCxnSpPr>
        <p:spPr>
          <a:xfrm>
            <a:off x="562708" y="593518"/>
            <a:ext cx="396000" cy="0"/>
          </a:xfrm>
          <a:prstGeom prst="line">
            <a:avLst/>
          </a:prstGeom>
          <a:ln w="25400">
            <a:solidFill>
              <a:srgbClr val="000000"/>
            </a:solidFill>
          </a:ln>
        </p:spPr>
        <p:style>
          <a:lnRef idx="1">
            <a:schemeClr val="accent1"/>
          </a:lnRef>
          <a:fillRef idx="0">
            <a:schemeClr val="accent1"/>
          </a:fillRef>
          <a:effectRef idx="0">
            <a:schemeClr val="accent1"/>
          </a:effectRef>
          <a:fontRef idx="minor">
            <a:schemeClr val="tx1"/>
          </a:fontRef>
        </p:style>
      </p:cxnSp>
      <p:pic>
        <p:nvPicPr>
          <p:cNvPr id="21" name="图片 20">
            <a:extLst>
              <a:ext uri="{FF2B5EF4-FFF2-40B4-BE49-F238E27FC236}">
                <a16:creationId xmlns:a16="http://schemas.microsoft.com/office/drawing/2014/main" id="{8E467501-9555-4B1A-985F-D67F0B2FB9C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748947" y="189950"/>
            <a:ext cx="2125699" cy="514818"/>
          </a:xfrm>
          <a:prstGeom prst="rect">
            <a:avLst/>
          </a:prstGeom>
        </p:spPr>
      </p:pic>
      <p:grpSp>
        <p:nvGrpSpPr>
          <p:cNvPr id="22" name="组合 21">
            <a:extLst>
              <a:ext uri="{FF2B5EF4-FFF2-40B4-BE49-F238E27FC236}">
                <a16:creationId xmlns:a16="http://schemas.microsoft.com/office/drawing/2014/main" id="{49CCBF79-7674-403D-8089-99ED4F35FE38}"/>
              </a:ext>
            </a:extLst>
          </p:cNvPr>
          <p:cNvGrpSpPr/>
          <p:nvPr/>
        </p:nvGrpSpPr>
        <p:grpSpPr>
          <a:xfrm>
            <a:off x="958708" y="1436542"/>
            <a:ext cx="5727842" cy="492443"/>
            <a:chOff x="1992923" y="1609795"/>
            <a:chExt cx="5727842" cy="492443"/>
          </a:xfrm>
        </p:grpSpPr>
        <p:sp>
          <p:nvSpPr>
            <p:cNvPr id="24" name="矩形 23">
              <a:extLst>
                <a:ext uri="{FF2B5EF4-FFF2-40B4-BE49-F238E27FC236}">
                  <a16:creationId xmlns:a16="http://schemas.microsoft.com/office/drawing/2014/main" id="{EB7BEDC7-CCC0-43FA-AD51-87EE925EAE18}"/>
                </a:ext>
              </a:extLst>
            </p:cNvPr>
            <p:cNvSpPr/>
            <p:nvPr/>
          </p:nvSpPr>
          <p:spPr>
            <a:xfrm>
              <a:off x="1992923" y="1840628"/>
              <a:ext cx="72000" cy="720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mj-ea"/>
                <a:ea typeface="+mj-ea"/>
              </a:endParaRPr>
            </a:p>
          </p:txBody>
        </p:sp>
        <p:sp>
          <p:nvSpPr>
            <p:cNvPr id="25" name="文本框 24">
              <a:extLst>
                <a:ext uri="{FF2B5EF4-FFF2-40B4-BE49-F238E27FC236}">
                  <a16:creationId xmlns:a16="http://schemas.microsoft.com/office/drawing/2014/main" id="{39AB8F27-8DBE-41F8-A318-2AC3096BDC09}"/>
                </a:ext>
              </a:extLst>
            </p:cNvPr>
            <p:cNvSpPr txBox="1"/>
            <p:nvPr/>
          </p:nvSpPr>
          <p:spPr>
            <a:xfrm>
              <a:off x="2178882" y="1609795"/>
              <a:ext cx="5541883" cy="492443"/>
            </a:xfrm>
            <a:prstGeom prst="rect">
              <a:avLst/>
            </a:prstGeom>
            <a:noFill/>
          </p:spPr>
          <p:txBody>
            <a:bodyPr wrap="square" rtlCol="0">
              <a:spAutoFit/>
            </a:bodyPr>
            <a:lstStyle/>
            <a:p>
              <a:r>
                <a:rPr lang="zh-CN" altLang="en-US" sz="2600" b="1" dirty="0">
                  <a:latin typeface="+mj-ea"/>
                  <a:ea typeface="+mj-ea"/>
                </a:rPr>
                <a:t>实验结果</a:t>
              </a:r>
            </a:p>
          </p:txBody>
        </p:sp>
      </p:grpSp>
      <p:pic>
        <p:nvPicPr>
          <p:cNvPr id="4" name="图片 3">
            <a:extLst>
              <a:ext uri="{FF2B5EF4-FFF2-40B4-BE49-F238E27FC236}">
                <a16:creationId xmlns:a16="http://schemas.microsoft.com/office/drawing/2014/main" id="{FCE0951C-A87C-4D9E-AA74-922240DC5105}"/>
              </a:ext>
            </a:extLst>
          </p:cNvPr>
          <p:cNvPicPr>
            <a:picLocks noChangeAspect="1"/>
          </p:cNvPicPr>
          <p:nvPr/>
        </p:nvPicPr>
        <p:blipFill>
          <a:blip r:embed="rId5"/>
          <a:stretch>
            <a:fillRect/>
          </a:stretch>
        </p:blipFill>
        <p:spPr>
          <a:xfrm>
            <a:off x="0" y="2195817"/>
            <a:ext cx="5814646" cy="3589995"/>
          </a:xfrm>
          <a:prstGeom prst="rect">
            <a:avLst/>
          </a:prstGeom>
        </p:spPr>
      </p:pic>
      <p:pic>
        <p:nvPicPr>
          <p:cNvPr id="7" name="图片 6">
            <a:extLst>
              <a:ext uri="{FF2B5EF4-FFF2-40B4-BE49-F238E27FC236}">
                <a16:creationId xmlns:a16="http://schemas.microsoft.com/office/drawing/2014/main" id="{511A1D2B-47D0-4828-8A48-99FA9C320A9F}"/>
              </a:ext>
            </a:extLst>
          </p:cNvPr>
          <p:cNvPicPr>
            <a:picLocks noChangeAspect="1"/>
          </p:cNvPicPr>
          <p:nvPr/>
        </p:nvPicPr>
        <p:blipFill>
          <a:blip r:embed="rId6"/>
          <a:stretch>
            <a:fillRect/>
          </a:stretch>
        </p:blipFill>
        <p:spPr>
          <a:xfrm>
            <a:off x="5804452" y="2195817"/>
            <a:ext cx="6387548" cy="3211616"/>
          </a:xfrm>
          <a:prstGeom prst="rect">
            <a:avLst/>
          </a:prstGeom>
        </p:spPr>
      </p:pic>
    </p:spTree>
    <p:extLst>
      <p:ext uri="{BB962C8B-B14F-4D97-AF65-F5344CB8AC3E}">
        <p14:creationId xmlns:p14="http://schemas.microsoft.com/office/powerpoint/2010/main" val="713054439"/>
      </p:ext>
    </p:extLst>
  </p:cSld>
  <p:clrMapOvr>
    <a:masterClrMapping/>
  </p:clrMapOvr>
  <p:transition spd="med">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562707" y="646490"/>
            <a:ext cx="3899877" cy="523220"/>
          </a:xfrm>
          <a:prstGeom prst="rect">
            <a:avLst/>
          </a:prstGeom>
          <a:noFill/>
        </p:spPr>
        <p:txBody>
          <a:bodyPr wrap="square" rtlCol="0">
            <a:spAutoFit/>
          </a:bodyPr>
          <a:lstStyle/>
          <a:p>
            <a:r>
              <a:rPr lang="en-US" altLang="zh-CN" sz="2800" b="1" dirty="0">
                <a:latin typeface="+mj-ea"/>
                <a:ea typeface="+mj-ea"/>
                <a:cs typeface="Times New Roman" panose="02020603050405020304" pitchFamily="18" charset="0"/>
              </a:rPr>
              <a:t>HIT-NER</a:t>
            </a:r>
          </a:p>
        </p:txBody>
      </p:sp>
      <p:grpSp>
        <p:nvGrpSpPr>
          <p:cNvPr id="5" name="组合 4">
            <a:extLst>
              <a:ext uri="{FF2B5EF4-FFF2-40B4-BE49-F238E27FC236}">
                <a16:creationId xmlns:a16="http://schemas.microsoft.com/office/drawing/2014/main" id="{E2EF829A-6B67-4464-9995-47B52BB8B5D0}"/>
              </a:ext>
            </a:extLst>
          </p:cNvPr>
          <p:cNvGrpSpPr/>
          <p:nvPr/>
        </p:nvGrpSpPr>
        <p:grpSpPr>
          <a:xfrm>
            <a:off x="0" y="702885"/>
            <a:ext cx="367754" cy="416780"/>
            <a:chOff x="0" y="702885"/>
            <a:chExt cx="367754" cy="416780"/>
          </a:xfrm>
        </p:grpSpPr>
        <p:pic>
          <p:nvPicPr>
            <p:cNvPr id="3" name="图片 2">
              <a:extLst>
                <a:ext uri="{FF2B5EF4-FFF2-40B4-BE49-F238E27FC236}">
                  <a16:creationId xmlns:a16="http://schemas.microsoft.com/office/drawing/2014/main" id="{37AE7E84-8AA4-473D-B5BC-053826417794}"/>
                </a:ext>
              </a:extLst>
            </p:cNvPr>
            <p:cNvPicPr>
              <a:picLocks noChangeAspect="1"/>
            </p:cNvPicPr>
            <p:nvPr/>
          </p:nvPicPr>
          <p:blipFill>
            <a:blip r:embed="rId3"/>
            <a:stretch>
              <a:fillRect/>
            </a:stretch>
          </p:blipFill>
          <p:spPr>
            <a:xfrm>
              <a:off x="0" y="702885"/>
              <a:ext cx="281354" cy="416780"/>
            </a:xfrm>
            <a:prstGeom prst="rect">
              <a:avLst/>
            </a:prstGeom>
          </p:spPr>
        </p:pic>
        <p:pic>
          <p:nvPicPr>
            <p:cNvPr id="9" name="图片 8">
              <a:extLst>
                <a:ext uri="{FF2B5EF4-FFF2-40B4-BE49-F238E27FC236}">
                  <a16:creationId xmlns:a16="http://schemas.microsoft.com/office/drawing/2014/main" id="{8B5B2EAD-1082-40EE-973B-E677BAFE5A35}"/>
                </a:ext>
              </a:extLst>
            </p:cNvPr>
            <p:cNvPicPr>
              <a:picLocks/>
            </p:cNvPicPr>
            <p:nvPr/>
          </p:nvPicPr>
          <p:blipFill>
            <a:blip r:embed="rId3"/>
            <a:stretch>
              <a:fillRect/>
            </a:stretch>
          </p:blipFill>
          <p:spPr>
            <a:xfrm>
              <a:off x="281354" y="771300"/>
              <a:ext cx="86400" cy="273600"/>
            </a:xfrm>
            <a:prstGeom prst="rect">
              <a:avLst/>
            </a:prstGeom>
          </p:spPr>
        </p:pic>
      </p:grpSp>
      <p:cxnSp>
        <p:nvCxnSpPr>
          <p:cNvPr id="10" name="直接连接符 9">
            <a:extLst>
              <a:ext uri="{FF2B5EF4-FFF2-40B4-BE49-F238E27FC236}">
                <a16:creationId xmlns:a16="http://schemas.microsoft.com/office/drawing/2014/main" id="{29F4AE27-B393-43D9-BD4C-1A05C1AC2BFF}"/>
              </a:ext>
            </a:extLst>
          </p:cNvPr>
          <p:cNvCxnSpPr>
            <a:cxnSpLocks/>
          </p:cNvCxnSpPr>
          <p:nvPr/>
        </p:nvCxnSpPr>
        <p:spPr>
          <a:xfrm>
            <a:off x="562708" y="593518"/>
            <a:ext cx="396000" cy="0"/>
          </a:xfrm>
          <a:prstGeom prst="line">
            <a:avLst/>
          </a:prstGeom>
          <a:ln w="25400">
            <a:solidFill>
              <a:srgbClr val="000000"/>
            </a:solidFill>
          </a:ln>
        </p:spPr>
        <p:style>
          <a:lnRef idx="1">
            <a:schemeClr val="accent1"/>
          </a:lnRef>
          <a:fillRef idx="0">
            <a:schemeClr val="accent1"/>
          </a:fillRef>
          <a:effectRef idx="0">
            <a:schemeClr val="accent1"/>
          </a:effectRef>
          <a:fontRef idx="minor">
            <a:schemeClr val="tx1"/>
          </a:fontRef>
        </p:style>
      </p:cxnSp>
      <p:pic>
        <p:nvPicPr>
          <p:cNvPr id="21" name="图片 20">
            <a:extLst>
              <a:ext uri="{FF2B5EF4-FFF2-40B4-BE49-F238E27FC236}">
                <a16:creationId xmlns:a16="http://schemas.microsoft.com/office/drawing/2014/main" id="{8E467501-9555-4B1A-985F-D67F0B2FB9C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748947" y="189950"/>
            <a:ext cx="2125699" cy="514818"/>
          </a:xfrm>
          <a:prstGeom prst="rect">
            <a:avLst/>
          </a:prstGeom>
        </p:spPr>
      </p:pic>
      <p:grpSp>
        <p:nvGrpSpPr>
          <p:cNvPr id="22" name="组合 21">
            <a:extLst>
              <a:ext uri="{FF2B5EF4-FFF2-40B4-BE49-F238E27FC236}">
                <a16:creationId xmlns:a16="http://schemas.microsoft.com/office/drawing/2014/main" id="{49CCBF79-7674-403D-8089-99ED4F35FE38}"/>
              </a:ext>
            </a:extLst>
          </p:cNvPr>
          <p:cNvGrpSpPr/>
          <p:nvPr/>
        </p:nvGrpSpPr>
        <p:grpSpPr>
          <a:xfrm>
            <a:off x="958708" y="1436542"/>
            <a:ext cx="5727842" cy="492443"/>
            <a:chOff x="1992923" y="1609795"/>
            <a:chExt cx="5727842" cy="492443"/>
          </a:xfrm>
        </p:grpSpPr>
        <p:sp>
          <p:nvSpPr>
            <p:cNvPr id="24" name="矩形 23">
              <a:extLst>
                <a:ext uri="{FF2B5EF4-FFF2-40B4-BE49-F238E27FC236}">
                  <a16:creationId xmlns:a16="http://schemas.microsoft.com/office/drawing/2014/main" id="{EB7BEDC7-CCC0-43FA-AD51-87EE925EAE18}"/>
                </a:ext>
              </a:extLst>
            </p:cNvPr>
            <p:cNvSpPr/>
            <p:nvPr/>
          </p:nvSpPr>
          <p:spPr>
            <a:xfrm>
              <a:off x="1992923" y="1840628"/>
              <a:ext cx="72000" cy="720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mj-ea"/>
                <a:ea typeface="+mj-ea"/>
              </a:endParaRPr>
            </a:p>
          </p:txBody>
        </p:sp>
        <p:sp>
          <p:nvSpPr>
            <p:cNvPr id="25" name="文本框 24">
              <a:extLst>
                <a:ext uri="{FF2B5EF4-FFF2-40B4-BE49-F238E27FC236}">
                  <a16:creationId xmlns:a16="http://schemas.microsoft.com/office/drawing/2014/main" id="{39AB8F27-8DBE-41F8-A318-2AC3096BDC09}"/>
                </a:ext>
              </a:extLst>
            </p:cNvPr>
            <p:cNvSpPr txBox="1"/>
            <p:nvPr/>
          </p:nvSpPr>
          <p:spPr>
            <a:xfrm>
              <a:off x="2178882" y="1609795"/>
              <a:ext cx="5541883" cy="492443"/>
            </a:xfrm>
            <a:prstGeom prst="rect">
              <a:avLst/>
            </a:prstGeom>
            <a:noFill/>
          </p:spPr>
          <p:txBody>
            <a:bodyPr wrap="square" rtlCol="0">
              <a:spAutoFit/>
            </a:bodyPr>
            <a:lstStyle/>
            <a:p>
              <a:r>
                <a:rPr lang="zh-CN" altLang="en-US" sz="2600" b="1" dirty="0">
                  <a:latin typeface="+mj-ea"/>
                  <a:ea typeface="+mj-ea"/>
                </a:rPr>
                <a:t>实验结果 </a:t>
              </a:r>
              <a:r>
                <a:rPr lang="en-US" altLang="zh-CN" sz="2600" b="1" dirty="0">
                  <a:latin typeface="+mj-ea"/>
                  <a:ea typeface="+mj-ea"/>
                </a:rPr>
                <a:t>– </a:t>
              </a:r>
              <a:r>
                <a:rPr lang="zh-CN" altLang="en-US" sz="2600" b="1" dirty="0">
                  <a:latin typeface="+mj-ea"/>
                  <a:ea typeface="+mj-ea"/>
                </a:rPr>
                <a:t>消融实验</a:t>
              </a:r>
            </a:p>
          </p:txBody>
        </p:sp>
      </p:grpSp>
      <p:pic>
        <p:nvPicPr>
          <p:cNvPr id="6" name="图片 5">
            <a:extLst>
              <a:ext uri="{FF2B5EF4-FFF2-40B4-BE49-F238E27FC236}">
                <a16:creationId xmlns:a16="http://schemas.microsoft.com/office/drawing/2014/main" id="{50697001-AD33-4FCD-A734-C077BB45B37C}"/>
              </a:ext>
            </a:extLst>
          </p:cNvPr>
          <p:cNvPicPr>
            <a:picLocks noChangeAspect="1"/>
          </p:cNvPicPr>
          <p:nvPr/>
        </p:nvPicPr>
        <p:blipFill>
          <a:blip r:embed="rId5"/>
          <a:stretch>
            <a:fillRect/>
          </a:stretch>
        </p:blipFill>
        <p:spPr>
          <a:xfrm>
            <a:off x="3164074" y="1928985"/>
            <a:ext cx="5863852" cy="4775614"/>
          </a:xfrm>
          <a:prstGeom prst="rect">
            <a:avLst/>
          </a:prstGeom>
        </p:spPr>
      </p:pic>
    </p:spTree>
    <p:extLst>
      <p:ext uri="{BB962C8B-B14F-4D97-AF65-F5344CB8AC3E}">
        <p14:creationId xmlns:p14="http://schemas.microsoft.com/office/powerpoint/2010/main" val="3375362489"/>
      </p:ext>
    </p:extLst>
  </p:cSld>
  <p:clrMapOvr>
    <a:masterClrMapping/>
  </p:clrMapOvr>
  <p:transition spd="med">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图片 26">
            <a:extLst>
              <a:ext uri="{FF2B5EF4-FFF2-40B4-BE49-F238E27FC236}">
                <a16:creationId xmlns:a16="http://schemas.microsoft.com/office/drawing/2014/main" id="{AB34262F-EEB0-44EA-B016-747429F4EA8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48947" y="189950"/>
            <a:ext cx="2125699" cy="514818"/>
          </a:xfrm>
          <a:prstGeom prst="rect">
            <a:avLst/>
          </a:prstGeom>
        </p:spPr>
      </p:pic>
      <p:sp>
        <p:nvSpPr>
          <p:cNvPr id="28" name="TextBox 11">
            <a:extLst>
              <a:ext uri="{FF2B5EF4-FFF2-40B4-BE49-F238E27FC236}">
                <a16:creationId xmlns:a16="http://schemas.microsoft.com/office/drawing/2014/main" id="{9C107FE4-10DF-41F8-A7B8-44AD2A82B2B7}"/>
              </a:ext>
            </a:extLst>
          </p:cNvPr>
          <p:cNvSpPr txBox="1"/>
          <p:nvPr/>
        </p:nvSpPr>
        <p:spPr>
          <a:xfrm>
            <a:off x="6318490" y="2951946"/>
            <a:ext cx="5673348" cy="954107"/>
          </a:xfrm>
          <a:prstGeom prst="rect">
            <a:avLst/>
          </a:prstGeom>
          <a:noFill/>
        </p:spPr>
        <p:txBody>
          <a:bodyPr wrap="none" rtlCol="0">
            <a:spAutoFit/>
          </a:bodyPr>
          <a:lstStyle/>
          <a:p>
            <a:pPr marL="0" lvl="1"/>
            <a:r>
              <a:rPr lang="zh-CN" altLang="en-US" sz="2800" b="1" dirty="0">
                <a:solidFill>
                  <a:srgbClr val="006AB6"/>
                </a:solidFill>
                <a:latin typeface="微软雅黑" panose="020B0503020204020204" pitchFamily="34" charset="-122"/>
                <a:ea typeface="微软雅黑" panose="020B0503020204020204" pitchFamily="34" charset="-122"/>
              </a:rPr>
              <a:t>第三部分</a:t>
            </a:r>
          </a:p>
          <a:p>
            <a:pPr marL="0" lvl="1"/>
            <a:r>
              <a:rPr lang="zh-CN" altLang="en-US" sz="2800" b="1" dirty="0">
                <a:solidFill>
                  <a:srgbClr val="006AB6"/>
                </a:solidFill>
                <a:latin typeface="微软雅黑" panose="020B0503020204020204" pitchFamily="34" charset="-122"/>
                <a:ea typeface="微软雅黑" panose="020B0503020204020204" pitchFamily="34" charset="-122"/>
              </a:rPr>
              <a:t>基于</a:t>
            </a:r>
            <a:r>
              <a:rPr lang="en-US" altLang="zh-CN" sz="2800" b="1" dirty="0">
                <a:solidFill>
                  <a:srgbClr val="006AB6"/>
                </a:solidFill>
                <a:latin typeface="微软雅黑" panose="020B0503020204020204" pitchFamily="34" charset="-122"/>
                <a:ea typeface="微软雅黑" panose="020B0503020204020204" pitchFamily="34" charset="-122"/>
              </a:rPr>
              <a:t>GCN</a:t>
            </a:r>
            <a:r>
              <a:rPr lang="zh-CN" altLang="en-US" sz="2800" b="1" dirty="0">
                <a:solidFill>
                  <a:srgbClr val="006AB6"/>
                </a:solidFill>
                <a:latin typeface="微软雅黑" panose="020B0503020204020204" pitchFamily="34" charset="-122"/>
                <a:ea typeface="微软雅黑" panose="020B0503020204020204" pitchFamily="34" charset="-122"/>
              </a:rPr>
              <a:t>的嵌套命名实体识别进展</a:t>
            </a:r>
          </a:p>
        </p:txBody>
      </p:sp>
      <p:cxnSp>
        <p:nvCxnSpPr>
          <p:cNvPr id="29" name="直接连接符 28">
            <a:extLst>
              <a:ext uri="{FF2B5EF4-FFF2-40B4-BE49-F238E27FC236}">
                <a16:creationId xmlns:a16="http://schemas.microsoft.com/office/drawing/2014/main" id="{BCC114F6-6594-42BF-8622-11C42C29BBDC}"/>
              </a:ext>
            </a:extLst>
          </p:cNvPr>
          <p:cNvCxnSpPr/>
          <p:nvPr/>
        </p:nvCxnSpPr>
        <p:spPr>
          <a:xfrm flipV="1">
            <a:off x="6023847" y="2542222"/>
            <a:ext cx="0" cy="1997848"/>
          </a:xfrm>
          <a:prstGeom prst="line">
            <a:avLst/>
          </a:prstGeom>
          <a:ln w="12700">
            <a:solidFill>
              <a:schemeClr val="accent2"/>
            </a:solidFill>
            <a:prstDash val="dash"/>
          </a:ln>
        </p:spPr>
        <p:style>
          <a:lnRef idx="1">
            <a:schemeClr val="accent1"/>
          </a:lnRef>
          <a:fillRef idx="0">
            <a:schemeClr val="accent1"/>
          </a:fillRef>
          <a:effectRef idx="0">
            <a:schemeClr val="accent1"/>
          </a:effectRef>
          <a:fontRef idx="minor">
            <a:schemeClr val="tx1"/>
          </a:fontRef>
        </p:style>
      </p:cxnSp>
      <p:sp>
        <p:nvSpPr>
          <p:cNvPr id="30" name="TextBox 13">
            <a:extLst>
              <a:ext uri="{FF2B5EF4-FFF2-40B4-BE49-F238E27FC236}">
                <a16:creationId xmlns:a16="http://schemas.microsoft.com/office/drawing/2014/main" id="{96DBA84B-CC4E-4AD4-BE2C-072B1B7400DD}"/>
              </a:ext>
            </a:extLst>
          </p:cNvPr>
          <p:cNvSpPr txBox="1"/>
          <p:nvPr/>
        </p:nvSpPr>
        <p:spPr>
          <a:xfrm>
            <a:off x="4260277" y="4193821"/>
            <a:ext cx="1269558" cy="346249"/>
          </a:xfrm>
          <a:prstGeom prst="rect">
            <a:avLst/>
          </a:prstGeom>
          <a:noFill/>
        </p:spPr>
        <p:txBody>
          <a:bodyPr wrap="square" lIns="0" tIns="0" rIns="0" bIns="0" rtlCol="0">
            <a:spAutoFit/>
          </a:bodyPr>
          <a:lstStyle/>
          <a:p>
            <a:r>
              <a:rPr lang="en-US" altLang="zh-CN" sz="2250" dirty="0">
                <a:solidFill>
                  <a:schemeClr val="tx1">
                    <a:lumMod val="65000"/>
                    <a:lumOff val="35000"/>
                  </a:schemeClr>
                </a:solidFill>
                <a:latin typeface="Arial" panose="020B0604020202020204" pitchFamily="34" charset="0"/>
                <a:ea typeface="+mj-ea"/>
                <a:cs typeface="Arial" panose="020B0604020202020204" pitchFamily="34" charset="0"/>
              </a:rPr>
              <a:t>PART 03</a:t>
            </a:r>
            <a:endParaRPr lang="zh-CN" altLang="en-US" sz="2250" dirty="0">
              <a:solidFill>
                <a:schemeClr val="tx1">
                  <a:lumMod val="65000"/>
                  <a:lumOff val="35000"/>
                </a:schemeClr>
              </a:solidFill>
              <a:latin typeface="Arial" panose="020B0604020202020204" pitchFamily="34" charset="0"/>
              <a:ea typeface="+mj-ea"/>
              <a:cs typeface="Arial" panose="020B0604020202020204" pitchFamily="34" charset="0"/>
            </a:endParaRPr>
          </a:p>
        </p:txBody>
      </p:sp>
      <p:grpSp>
        <p:nvGrpSpPr>
          <p:cNvPr id="31" name="组合 30">
            <a:extLst>
              <a:ext uri="{FF2B5EF4-FFF2-40B4-BE49-F238E27FC236}">
                <a16:creationId xmlns:a16="http://schemas.microsoft.com/office/drawing/2014/main" id="{DE23C08C-9262-4CB6-A8F2-284E1AABB3A2}"/>
              </a:ext>
            </a:extLst>
          </p:cNvPr>
          <p:cNvGrpSpPr/>
          <p:nvPr/>
        </p:nvGrpSpPr>
        <p:grpSpPr>
          <a:xfrm>
            <a:off x="4052827" y="2505429"/>
            <a:ext cx="1477008" cy="1477008"/>
            <a:chOff x="304800" y="673100"/>
            <a:chExt cx="4000500" cy="4000500"/>
          </a:xfrm>
          <a:effectLst>
            <a:outerShdw blurRad="444500" dist="254000" dir="8100000" algn="tr" rotWithShape="0">
              <a:prstClr val="black">
                <a:alpha val="50000"/>
              </a:prstClr>
            </a:outerShdw>
          </a:effectLst>
        </p:grpSpPr>
        <p:sp>
          <p:nvSpPr>
            <p:cNvPr id="32" name="同心圆 17">
              <a:extLst>
                <a:ext uri="{FF2B5EF4-FFF2-40B4-BE49-F238E27FC236}">
                  <a16:creationId xmlns:a16="http://schemas.microsoft.com/office/drawing/2014/main" id="{32A72B25-A268-49F9-936F-8DCB37C7F73E}"/>
                </a:ext>
              </a:extLst>
            </p:cNvPr>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80808"/>
                </a:solidFill>
                <a:latin typeface="+mj-ea"/>
                <a:ea typeface="+mj-ea"/>
              </a:endParaRPr>
            </a:p>
          </p:txBody>
        </p:sp>
        <p:sp>
          <p:nvSpPr>
            <p:cNvPr id="33" name="椭圆 32">
              <a:extLst>
                <a:ext uri="{FF2B5EF4-FFF2-40B4-BE49-F238E27FC236}">
                  <a16:creationId xmlns:a16="http://schemas.microsoft.com/office/drawing/2014/main" id="{8945DB36-F6E8-4D49-A5B9-12A4B9649CA9}"/>
                </a:ext>
              </a:extLst>
            </p:cNvPr>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80808"/>
                </a:solidFill>
                <a:latin typeface="+mj-ea"/>
                <a:ea typeface="+mj-ea"/>
              </a:endParaRPr>
            </a:p>
          </p:txBody>
        </p:sp>
      </p:grpSp>
      <p:sp>
        <p:nvSpPr>
          <p:cNvPr id="34" name="TextBox 13">
            <a:extLst>
              <a:ext uri="{FF2B5EF4-FFF2-40B4-BE49-F238E27FC236}">
                <a16:creationId xmlns:a16="http://schemas.microsoft.com/office/drawing/2014/main" id="{5EC16B1B-4F89-46B1-AAFB-1BD98DC0882D}"/>
              </a:ext>
            </a:extLst>
          </p:cNvPr>
          <p:cNvSpPr txBox="1"/>
          <p:nvPr/>
        </p:nvSpPr>
        <p:spPr>
          <a:xfrm>
            <a:off x="4234631" y="2737376"/>
            <a:ext cx="1269558" cy="1081963"/>
          </a:xfrm>
          <a:prstGeom prst="rect">
            <a:avLst/>
          </a:prstGeom>
          <a:noFill/>
        </p:spPr>
        <p:txBody>
          <a:bodyPr wrap="square" lIns="0" tIns="0" rIns="0" bIns="0" rtlCol="0">
            <a:spAutoFit/>
          </a:bodyPr>
          <a:lstStyle/>
          <a:p>
            <a:r>
              <a:rPr lang="en-US" altLang="zh-CN" sz="7031" b="1" dirty="0">
                <a:solidFill>
                  <a:srgbClr val="006AB6"/>
                </a:solidFill>
                <a:latin typeface="Arial" panose="020B0604020202020204" pitchFamily="34" charset="0"/>
                <a:ea typeface="+mj-ea"/>
                <a:cs typeface="Arial" panose="020B0604020202020204" pitchFamily="34" charset="0"/>
              </a:rPr>
              <a:t>03</a:t>
            </a:r>
            <a:endParaRPr lang="zh-CN" altLang="en-US" sz="7031" b="1" dirty="0">
              <a:solidFill>
                <a:srgbClr val="006AB6"/>
              </a:solidFill>
              <a:latin typeface="Arial" panose="020B0604020202020204" pitchFamily="34" charset="0"/>
              <a:ea typeface="+mj-ea"/>
              <a:cs typeface="Arial" panose="020B0604020202020204" pitchFamily="34" charset="0"/>
            </a:endParaRPr>
          </a:p>
        </p:txBody>
      </p:sp>
      <p:sp>
        <p:nvSpPr>
          <p:cNvPr id="2" name="矩形 1">
            <a:extLst>
              <a:ext uri="{FF2B5EF4-FFF2-40B4-BE49-F238E27FC236}">
                <a16:creationId xmlns:a16="http://schemas.microsoft.com/office/drawing/2014/main" id="{3FA4EAFB-9057-4CB9-834A-E95F1751DC35}"/>
              </a:ext>
            </a:extLst>
          </p:cNvPr>
          <p:cNvSpPr/>
          <p:nvPr/>
        </p:nvSpPr>
        <p:spPr>
          <a:xfrm>
            <a:off x="7815" y="189950"/>
            <a:ext cx="1899138" cy="16144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Tree>
    <p:extLst>
      <p:ext uri="{BB962C8B-B14F-4D97-AF65-F5344CB8AC3E}">
        <p14:creationId xmlns:p14="http://schemas.microsoft.com/office/powerpoint/2010/main" val="2469942548"/>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down)">
                                      <p:cBhvr>
                                        <p:cTn id="7" dur="500"/>
                                        <p:tgtEl>
                                          <p:spTgt spid="2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1"/>
                                        </p:tgtEl>
                                        <p:attrNameLst>
                                          <p:attrName>style.visibility</p:attrName>
                                        </p:attrNameLst>
                                      </p:cBhvr>
                                      <p:to>
                                        <p:strVal val="visible"/>
                                      </p:to>
                                    </p:set>
                                    <p:animEffect transition="in" filter="fade">
                                      <p:cBhvr>
                                        <p:cTn id="11" dur="500"/>
                                        <p:tgtEl>
                                          <p:spTgt spid="31"/>
                                        </p:tgtEl>
                                      </p:cBhvr>
                                    </p:animEffect>
                                  </p:childTnLst>
                                </p:cTn>
                              </p:par>
                            </p:childTnLst>
                          </p:cTn>
                        </p:par>
                        <p:par>
                          <p:cTn id="12" fill="hold">
                            <p:stCondLst>
                              <p:cond delay="1000"/>
                            </p:stCondLst>
                            <p:childTnLst>
                              <p:par>
                                <p:cTn id="13" presetID="47" presetClass="entr" presetSubtype="0" fill="hold" grpId="0" nodeType="afterEffect">
                                  <p:stCondLst>
                                    <p:cond delay="0"/>
                                  </p:stCondLst>
                                  <p:childTnLst>
                                    <p:set>
                                      <p:cBhvr>
                                        <p:cTn id="14" dur="1" fill="hold">
                                          <p:stCondLst>
                                            <p:cond delay="0"/>
                                          </p:stCondLst>
                                        </p:cTn>
                                        <p:tgtEl>
                                          <p:spTgt spid="34"/>
                                        </p:tgtEl>
                                        <p:attrNameLst>
                                          <p:attrName>style.visibility</p:attrName>
                                        </p:attrNameLst>
                                      </p:cBhvr>
                                      <p:to>
                                        <p:strVal val="visible"/>
                                      </p:to>
                                    </p:set>
                                    <p:animEffect transition="in" filter="fade">
                                      <p:cBhvr>
                                        <p:cTn id="15" dur="500"/>
                                        <p:tgtEl>
                                          <p:spTgt spid="34"/>
                                        </p:tgtEl>
                                      </p:cBhvr>
                                    </p:animEffect>
                                    <p:anim calcmode="lin" valueType="num">
                                      <p:cBhvr>
                                        <p:cTn id="16" dur="500" fill="hold"/>
                                        <p:tgtEl>
                                          <p:spTgt spid="34"/>
                                        </p:tgtEl>
                                        <p:attrNameLst>
                                          <p:attrName>ppt_x</p:attrName>
                                        </p:attrNameLst>
                                      </p:cBhvr>
                                      <p:tavLst>
                                        <p:tav tm="0">
                                          <p:val>
                                            <p:strVal val="#ppt_x"/>
                                          </p:val>
                                        </p:tav>
                                        <p:tav tm="100000">
                                          <p:val>
                                            <p:strVal val="#ppt_x"/>
                                          </p:val>
                                        </p:tav>
                                      </p:tavLst>
                                    </p:anim>
                                    <p:anim calcmode="lin" valueType="num">
                                      <p:cBhvr>
                                        <p:cTn id="17" dur="500" fill="hold"/>
                                        <p:tgtEl>
                                          <p:spTgt spid="34"/>
                                        </p:tgtEl>
                                        <p:attrNameLst>
                                          <p:attrName>ppt_y</p:attrName>
                                        </p:attrNameLst>
                                      </p:cBhvr>
                                      <p:tavLst>
                                        <p:tav tm="0">
                                          <p:val>
                                            <p:strVal val="#ppt_y-.1"/>
                                          </p:val>
                                        </p:tav>
                                        <p:tav tm="100000">
                                          <p:val>
                                            <p:strVal val="#ppt_y"/>
                                          </p:val>
                                        </p:tav>
                                      </p:tavLst>
                                    </p:anim>
                                  </p:childTnLst>
                                </p:cTn>
                              </p:par>
                            </p:childTnLst>
                          </p:cTn>
                        </p:par>
                        <p:par>
                          <p:cTn id="18" fill="hold">
                            <p:stCondLst>
                              <p:cond delay="1500"/>
                            </p:stCondLst>
                            <p:childTnLst>
                              <p:par>
                                <p:cTn id="19" presetID="12" presetClass="entr" presetSubtype="8" fill="hold" grpId="0" nodeType="afterEffect">
                                  <p:stCondLst>
                                    <p:cond delay="0"/>
                                  </p:stCondLst>
                                  <p:childTnLst>
                                    <p:set>
                                      <p:cBhvr>
                                        <p:cTn id="20" dur="1" fill="hold">
                                          <p:stCondLst>
                                            <p:cond delay="0"/>
                                          </p:stCondLst>
                                        </p:cTn>
                                        <p:tgtEl>
                                          <p:spTgt spid="28"/>
                                        </p:tgtEl>
                                        <p:attrNameLst>
                                          <p:attrName>style.visibility</p:attrName>
                                        </p:attrNameLst>
                                      </p:cBhvr>
                                      <p:to>
                                        <p:strVal val="visible"/>
                                      </p:to>
                                    </p:set>
                                    <p:anim calcmode="lin" valueType="num">
                                      <p:cBhvr additive="base">
                                        <p:cTn id="21" dur="500"/>
                                        <p:tgtEl>
                                          <p:spTgt spid="28"/>
                                        </p:tgtEl>
                                        <p:attrNameLst>
                                          <p:attrName>ppt_x</p:attrName>
                                        </p:attrNameLst>
                                      </p:cBhvr>
                                      <p:tavLst>
                                        <p:tav tm="0">
                                          <p:val>
                                            <p:strVal val="#ppt_x-#ppt_w*1.125000"/>
                                          </p:val>
                                        </p:tav>
                                        <p:tav tm="100000">
                                          <p:val>
                                            <p:strVal val="#ppt_x"/>
                                          </p:val>
                                        </p:tav>
                                      </p:tavLst>
                                    </p:anim>
                                    <p:animEffect transition="in" filter="wipe(right)">
                                      <p:cBhvr>
                                        <p:cTn id="22" dur="500"/>
                                        <p:tgtEl>
                                          <p:spTgt spid="28"/>
                                        </p:tgtEl>
                                      </p:cBhvr>
                                    </p:animEffect>
                                  </p:childTnLst>
                                </p:cTn>
                              </p:par>
                            </p:childTnLst>
                          </p:cTn>
                        </p:par>
                        <p:par>
                          <p:cTn id="23" fill="hold">
                            <p:stCondLst>
                              <p:cond delay="2000"/>
                            </p:stCondLst>
                            <p:childTnLst>
                              <p:par>
                                <p:cTn id="24" presetID="47" presetClass="entr" presetSubtype="0" fill="hold" grpId="0" nodeType="afterEffect">
                                  <p:stCondLst>
                                    <p:cond delay="0"/>
                                  </p:stCondLst>
                                  <p:childTnLst>
                                    <p:set>
                                      <p:cBhvr>
                                        <p:cTn id="25" dur="1" fill="hold">
                                          <p:stCondLst>
                                            <p:cond delay="0"/>
                                          </p:stCondLst>
                                        </p:cTn>
                                        <p:tgtEl>
                                          <p:spTgt spid="30"/>
                                        </p:tgtEl>
                                        <p:attrNameLst>
                                          <p:attrName>style.visibility</p:attrName>
                                        </p:attrNameLst>
                                      </p:cBhvr>
                                      <p:to>
                                        <p:strVal val="visible"/>
                                      </p:to>
                                    </p:set>
                                    <p:animEffect transition="in" filter="fade">
                                      <p:cBhvr>
                                        <p:cTn id="26" dur="500"/>
                                        <p:tgtEl>
                                          <p:spTgt spid="30"/>
                                        </p:tgtEl>
                                      </p:cBhvr>
                                    </p:animEffect>
                                    <p:anim calcmode="lin" valueType="num">
                                      <p:cBhvr>
                                        <p:cTn id="27" dur="500" fill="hold"/>
                                        <p:tgtEl>
                                          <p:spTgt spid="30"/>
                                        </p:tgtEl>
                                        <p:attrNameLst>
                                          <p:attrName>ppt_x</p:attrName>
                                        </p:attrNameLst>
                                      </p:cBhvr>
                                      <p:tavLst>
                                        <p:tav tm="0">
                                          <p:val>
                                            <p:strVal val="#ppt_x"/>
                                          </p:val>
                                        </p:tav>
                                        <p:tav tm="100000">
                                          <p:val>
                                            <p:strVal val="#ppt_x"/>
                                          </p:val>
                                        </p:tav>
                                      </p:tavLst>
                                    </p:anim>
                                    <p:anim calcmode="lin" valueType="num">
                                      <p:cBhvr>
                                        <p:cTn id="28" dur="500" fill="hold"/>
                                        <p:tgtEl>
                                          <p:spTgt spid="3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30" grpId="0"/>
      <p:bldP spid="3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20">
            <a:extLst>
              <a:ext uri="{FF2B5EF4-FFF2-40B4-BE49-F238E27FC236}">
                <a16:creationId xmlns:a16="http://schemas.microsoft.com/office/drawing/2014/main" id="{77EE42AA-F7C6-40D3-A2BF-FC9412058017}"/>
              </a:ext>
            </a:extLst>
          </p:cNvPr>
          <p:cNvSpPr txBox="1"/>
          <p:nvPr/>
        </p:nvSpPr>
        <p:spPr>
          <a:xfrm>
            <a:off x="562707" y="646490"/>
            <a:ext cx="8508886" cy="523220"/>
          </a:xfrm>
          <a:prstGeom prst="rect">
            <a:avLst/>
          </a:prstGeom>
          <a:noFill/>
        </p:spPr>
        <p:txBody>
          <a:bodyPr wrap="square" rtlCol="0">
            <a:spAutoFit/>
          </a:bodyPr>
          <a:lstStyle/>
          <a:p>
            <a:r>
              <a:rPr lang="zh-CN" altLang="en-US" sz="2800" b="1" dirty="0">
                <a:latin typeface="+mj-ea"/>
                <a:ea typeface="+mj-ea"/>
                <a:cs typeface="Times New Roman" panose="02020603050405020304" pitchFamily="18" charset="0"/>
              </a:rPr>
              <a:t>基于</a:t>
            </a:r>
            <a:r>
              <a:rPr lang="en-US" altLang="zh-CN" sz="2800" b="1" dirty="0">
                <a:latin typeface="+mj-ea"/>
                <a:ea typeface="+mj-ea"/>
                <a:cs typeface="Times New Roman" panose="02020603050405020304" pitchFamily="18" charset="0"/>
              </a:rPr>
              <a:t>GCN</a:t>
            </a:r>
            <a:r>
              <a:rPr lang="zh-CN" altLang="en-US" sz="2800" b="1" dirty="0">
                <a:latin typeface="+mj-ea"/>
                <a:ea typeface="+mj-ea"/>
                <a:cs typeface="Times New Roman" panose="02020603050405020304" pitchFamily="18" charset="0"/>
              </a:rPr>
              <a:t>的嵌套命名实体识别项目进展</a:t>
            </a:r>
            <a:endParaRPr lang="en-US" altLang="zh-CN" sz="2800" b="1" dirty="0">
              <a:latin typeface="+mj-ea"/>
              <a:ea typeface="+mj-ea"/>
              <a:cs typeface="Times New Roman" panose="02020603050405020304" pitchFamily="18" charset="0"/>
            </a:endParaRPr>
          </a:p>
        </p:txBody>
      </p:sp>
      <p:grpSp>
        <p:nvGrpSpPr>
          <p:cNvPr id="22" name="组合 21">
            <a:extLst>
              <a:ext uri="{FF2B5EF4-FFF2-40B4-BE49-F238E27FC236}">
                <a16:creationId xmlns:a16="http://schemas.microsoft.com/office/drawing/2014/main" id="{552D7CE5-1AB6-454B-A2E3-9A0F00417B6A}"/>
              </a:ext>
            </a:extLst>
          </p:cNvPr>
          <p:cNvGrpSpPr/>
          <p:nvPr/>
        </p:nvGrpSpPr>
        <p:grpSpPr>
          <a:xfrm>
            <a:off x="0" y="702885"/>
            <a:ext cx="367754" cy="416780"/>
            <a:chOff x="0" y="702885"/>
            <a:chExt cx="367754" cy="416780"/>
          </a:xfrm>
        </p:grpSpPr>
        <p:pic>
          <p:nvPicPr>
            <p:cNvPr id="23" name="图片 22">
              <a:extLst>
                <a:ext uri="{FF2B5EF4-FFF2-40B4-BE49-F238E27FC236}">
                  <a16:creationId xmlns:a16="http://schemas.microsoft.com/office/drawing/2014/main" id="{455CD19C-CAD9-4ED7-895A-E23D84A06F0B}"/>
                </a:ext>
              </a:extLst>
            </p:cNvPr>
            <p:cNvPicPr>
              <a:picLocks noChangeAspect="1"/>
            </p:cNvPicPr>
            <p:nvPr/>
          </p:nvPicPr>
          <p:blipFill>
            <a:blip r:embed="rId3"/>
            <a:stretch>
              <a:fillRect/>
            </a:stretch>
          </p:blipFill>
          <p:spPr>
            <a:xfrm>
              <a:off x="0" y="702885"/>
              <a:ext cx="281354" cy="416780"/>
            </a:xfrm>
            <a:prstGeom prst="rect">
              <a:avLst/>
            </a:prstGeom>
          </p:spPr>
        </p:pic>
        <p:pic>
          <p:nvPicPr>
            <p:cNvPr id="33" name="图片 32">
              <a:extLst>
                <a:ext uri="{FF2B5EF4-FFF2-40B4-BE49-F238E27FC236}">
                  <a16:creationId xmlns:a16="http://schemas.microsoft.com/office/drawing/2014/main" id="{7E757CEA-A980-4552-9070-647B8E7F7D6F}"/>
                </a:ext>
              </a:extLst>
            </p:cNvPr>
            <p:cNvPicPr>
              <a:picLocks/>
            </p:cNvPicPr>
            <p:nvPr/>
          </p:nvPicPr>
          <p:blipFill>
            <a:blip r:embed="rId3"/>
            <a:stretch>
              <a:fillRect/>
            </a:stretch>
          </p:blipFill>
          <p:spPr>
            <a:xfrm>
              <a:off x="281354" y="771300"/>
              <a:ext cx="86400" cy="273600"/>
            </a:xfrm>
            <a:prstGeom prst="rect">
              <a:avLst/>
            </a:prstGeom>
          </p:spPr>
        </p:pic>
      </p:grpSp>
      <p:cxnSp>
        <p:nvCxnSpPr>
          <p:cNvPr id="34" name="直接连接符 33">
            <a:extLst>
              <a:ext uri="{FF2B5EF4-FFF2-40B4-BE49-F238E27FC236}">
                <a16:creationId xmlns:a16="http://schemas.microsoft.com/office/drawing/2014/main" id="{15016D41-1340-45E0-963D-8A68BA8B0557}"/>
              </a:ext>
            </a:extLst>
          </p:cNvPr>
          <p:cNvCxnSpPr>
            <a:cxnSpLocks/>
          </p:cNvCxnSpPr>
          <p:nvPr/>
        </p:nvCxnSpPr>
        <p:spPr>
          <a:xfrm>
            <a:off x="562708" y="593518"/>
            <a:ext cx="396000" cy="0"/>
          </a:xfrm>
          <a:prstGeom prst="line">
            <a:avLst/>
          </a:prstGeom>
          <a:ln w="25400">
            <a:solidFill>
              <a:srgbClr val="000000"/>
            </a:solidFill>
          </a:ln>
        </p:spPr>
        <p:style>
          <a:lnRef idx="1">
            <a:schemeClr val="accent1"/>
          </a:lnRef>
          <a:fillRef idx="0">
            <a:schemeClr val="accent1"/>
          </a:fillRef>
          <a:effectRef idx="0">
            <a:schemeClr val="accent1"/>
          </a:effectRef>
          <a:fontRef idx="minor">
            <a:schemeClr val="tx1"/>
          </a:fontRef>
        </p:style>
      </p:cxnSp>
      <p:pic>
        <p:nvPicPr>
          <p:cNvPr id="35" name="图片 34">
            <a:extLst>
              <a:ext uri="{FF2B5EF4-FFF2-40B4-BE49-F238E27FC236}">
                <a16:creationId xmlns:a16="http://schemas.microsoft.com/office/drawing/2014/main" id="{F723CD54-B682-4659-B029-0898AB32F90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748947" y="189950"/>
            <a:ext cx="2125699" cy="514818"/>
          </a:xfrm>
          <a:prstGeom prst="rect">
            <a:avLst/>
          </a:prstGeom>
        </p:spPr>
      </p:pic>
      <p:grpSp>
        <p:nvGrpSpPr>
          <p:cNvPr id="36" name="组合 35">
            <a:extLst>
              <a:ext uri="{FF2B5EF4-FFF2-40B4-BE49-F238E27FC236}">
                <a16:creationId xmlns:a16="http://schemas.microsoft.com/office/drawing/2014/main" id="{D9F5A3D2-2D57-4008-8D4C-44EBB2F2E9CA}"/>
              </a:ext>
            </a:extLst>
          </p:cNvPr>
          <p:cNvGrpSpPr/>
          <p:nvPr/>
        </p:nvGrpSpPr>
        <p:grpSpPr>
          <a:xfrm>
            <a:off x="633902" y="1201956"/>
            <a:ext cx="9804030" cy="492443"/>
            <a:chOff x="1992923" y="1609795"/>
            <a:chExt cx="9804030" cy="492443"/>
          </a:xfrm>
        </p:grpSpPr>
        <p:sp>
          <p:nvSpPr>
            <p:cNvPr id="37" name="矩形 36">
              <a:extLst>
                <a:ext uri="{FF2B5EF4-FFF2-40B4-BE49-F238E27FC236}">
                  <a16:creationId xmlns:a16="http://schemas.microsoft.com/office/drawing/2014/main" id="{934DAEB6-E271-4999-9AB6-9FBB210675D8}"/>
                </a:ext>
              </a:extLst>
            </p:cNvPr>
            <p:cNvSpPr/>
            <p:nvPr/>
          </p:nvSpPr>
          <p:spPr>
            <a:xfrm>
              <a:off x="1992923" y="1840628"/>
              <a:ext cx="72000" cy="720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mj-ea"/>
                <a:ea typeface="+mj-ea"/>
              </a:endParaRPr>
            </a:p>
          </p:txBody>
        </p:sp>
        <p:sp>
          <p:nvSpPr>
            <p:cNvPr id="38" name="文本框 37">
              <a:extLst>
                <a:ext uri="{FF2B5EF4-FFF2-40B4-BE49-F238E27FC236}">
                  <a16:creationId xmlns:a16="http://schemas.microsoft.com/office/drawing/2014/main" id="{89B17F8A-DC90-4320-A120-BCB0D201383B}"/>
                </a:ext>
              </a:extLst>
            </p:cNvPr>
            <p:cNvSpPr txBox="1"/>
            <p:nvPr/>
          </p:nvSpPr>
          <p:spPr>
            <a:xfrm>
              <a:off x="2178883" y="1609795"/>
              <a:ext cx="9618070" cy="492443"/>
            </a:xfrm>
            <a:prstGeom prst="rect">
              <a:avLst/>
            </a:prstGeom>
            <a:noFill/>
          </p:spPr>
          <p:txBody>
            <a:bodyPr wrap="square" rtlCol="0">
              <a:spAutoFit/>
            </a:bodyPr>
            <a:lstStyle/>
            <a:p>
              <a:r>
                <a:rPr lang="zh-CN" altLang="en-US" sz="2600" b="1" dirty="0">
                  <a:latin typeface="+mj-ea"/>
                  <a:ea typeface="+mj-ea"/>
                </a:rPr>
                <a:t>主要思想</a:t>
              </a:r>
            </a:p>
          </p:txBody>
        </p:sp>
      </p:grpSp>
      <p:grpSp>
        <p:nvGrpSpPr>
          <p:cNvPr id="8" name="组合 7">
            <a:extLst>
              <a:ext uri="{FF2B5EF4-FFF2-40B4-BE49-F238E27FC236}">
                <a16:creationId xmlns:a16="http://schemas.microsoft.com/office/drawing/2014/main" id="{39D806E0-41D4-4E77-B97A-74CFD4911589}"/>
              </a:ext>
            </a:extLst>
          </p:cNvPr>
          <p:cNvGrpSpPr/>
          <p:nvPr/>
        </p:nvGrpSpPr>
        <p:grpSpPr>
          <a:xfrm>
            <a:off x="458371" y="2885550"/>
            <a:ext cx="4025580" cy="1232319"/>
            <a:chOff x="367754" y="2991922"/>
            <a:chExt cx="4025580" cy="1232319"/>
          </a:xfrm>
        </p:grpSpPr>
        <p:grpSp>
          <p:nvGrpSpPr>
            <p:cNvPr id="4" name="组合 3">
              <a:extLst>
                <a:ext uri="{FF2B5EF4-FFF2-40B4-BE49-F238E27FC236}">
                  <a16:creationId xmlns:a16="http://schemas.microsoft.com/office/drawing/2014/main" id="{6E8611BB-D255-460C-B748-FFDE337019EB}"/>
                </a:ext>
              </a:extLst>
            </p:cNvPr>
            <p:cNvGrpSpPr/>
            <p:nvPr/>
          </p:nvGrpSpPr>
          <p:grpSpPr>
            <a:xfrm>
              <a:off x="367754" y="2991922"/>
              <a:ext cx="4025580" cy="492443"/>
              <a:chOff x="385886" y="2777738"/>
              <a:chExt cx="4025580" cy="492443"/>
            </a:xfrm>
          </p:grpSpPr>
          <p:grpSp>
            <p:nvGrpSpPr>
              <p:cNvPr id="62" name="组合 61">
                <a:extLst>
                  <a:ext uri="{FF2B5EF4-FFF2-40B4-BE49-F238E27FC236}">
                    <a16:creationId xmlns:a16="http://schemas.microsoft.com/office/drawing/2014/main" id="{A3CFF258-EC09-47A1-A615-D40ADD6842EA}"/>
                  </a:ext>
                </a:extLst>
              </p:cNvPr>
              <p:cNvGrpSpPr/>
              <p:nvPr/>
            </p:nvGrpSpPr>
            <p:grpSpPr>
              <a:xfrm>
                <a:off x="689030" y="2816905"/>
                <a:ext cx="468923" cy="414108"/>
                <a:chOff x="1512331" y="3719227"/>
                <a:chExt cx="468923" cy="414108"/>
              </a:xfrm>
            </p:grpSpPr>
            <mc:AlternateContent xmlns:mc="http://schemas.openxmlformats.org/markup-compatibility/2006" xmlns:a14="http://schemas.microsoft.com/office/drawing/2010/main">
              <mc:Choice Requires="a14">
                <p:sp>
                  <p:nvSpPr>
                    <p:cNvPr id="63" name="椭圆 62">
                      <a:extLst>
                        <a:ext uri="{FF2B5EF4-FFF2-40B4-BE49-F238E27FC236}">
                          <a16:creationId xmlns:a16="http://schemas.microsoft.com/office/drawing/2014/main" id="{EE74B910-9554-4513-954E-44B92909B962}"/>
                        </a:ext>
                      </a:extLst>
                    </p:cNvPr>
                    <p:cNvSpPr/>
                    <p:nvPr/>
                  </p:nvSpPr>
                  <p:spPr>
                    <a:xfrm>
                      <a:off x="1512331" y="3719227"/>
                      <a:ext cx="414108" cy="414108"/>
                    </a:xfrm>
                    <a:prstGeom prst="ellipse">
                      <a:avLst/>
                    </a:prstGeom>
                    <a:solidFill>
                      <a:schemeClr val="bg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m:rPr>
                                <m:sty m:val="p"/>
                              </m:rPr>
                              <a:rPr kumimoji="1" lang="en-US" altLang="zh-CN" i="1" smtClean="0">
                                <a:latin typeface="Cambria Math" panose="02040503050406030204" pitchFamily="18" charset="0"/>
                              </a:rPr>
                              <m:t>v</m:t>
                            </m:r>
                          </m:oMath>
                        </m:oMathPara>
                      </a14:m>
                      <a:endParaRPr kumimoji="1" lang="zh-CN" altLang="en-US" dirty="0"/>
                    </a:p>
                  </p:txBody>
                </p:sp>
              </mc:Choice>
              <mc:Fallback xmlns="">
                <p:sp>
                  <p:nvSpPr>
                    <p:cNvPr id="5" name="椭圆 4">
                      <a:extLst>
                        <a:ext uri="{FF2B5EF4-FFF2-40B4-BE49-F238E27FC236}">
                          <a16:creationId xmlns:a16="http://schemas.microsoft.com/office/drawing/2014/main" id="{557BFFFF-6684-400E-B5A0-7A5EE515AA2A}"/>
                        </a:ext>
                      </a:extLst>
                    </p:cNvPr>
                    <p:cNvSpPr>
                      <a:spLocks noRot="1" noChangeAspect="1" noMove="1" noResize="1" noEditPoints="1" noAdjustHandles="1" noChangeArrowheads="1" noChangeShapeType="1" noTextEdit="1"/>
                    </p:cNvSpPr>
                    <p:nvPr/>
                  </p:nvSpPr>
                  <p:spPr>
                    <a:xfrm>
                      <a:off x="1512331" y="3719227"/>
                      <a:ext cx="414108" cy="414108"/>
                    </a:xfrm>
                    <a:prstGeom prst="ellipse">
                      <a:avLst/>
                    </a:prstGeom>
                    <a:blipFill>
                      <a:blip r:embed="rId5"/>
                      <a:stretch>
                        <a:fillRect/>
                      </a:stretch>
                    </a:blipFill>
                    <a:ln>
                      <a:solidFill>
                        <a:schemeClr val="accent6">
                          <a:lumMod val="75000"/>
                        </a:schemeClr>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4" name="文本框 63">
                      <a:extLst>
                        <a:ext uri="{FF2B5EF4-FFF2-40B4-BE49-F238E27FC236}">
                          <a16:creationId xmlns:a16="http://schemas.microsoft.com/office/drawing/2014/main" id="{61DB9E8D-5C38-44B2-AC19-37687B5F8498}"/>
                        </a:ext>
                      </a:extLst>
                    </p:cNvPr>
                    <p:cNvSpPr txBox="1"/>
                    <p:nvPr/>
                  </p:nvSpPr>
                  <p:spPr>
                    <a:xfrm>
                      <a:off x="1512331" y="3719227"/>
                      <a:ext cx="468923" cy="369332"/>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𝑤</m:t>
                                </m:r>
                              </m:e>
                              <m:sub>
                                <m:r>
                                  <a:rPr lang="en-US" altLang="zh-CN" b="0" i="1" smtClean="0">
                                    <a:latin typeface="Cambria Math" panose="02040503050406030204" pitchFamily="18" charset="0"/>
                                  </a:rPr>
                                  <m:t>1</m:t>
                                </m:r>
                              </m:sub>
                            </m:sSub>
                          </m:oMath>
                        </m:oMathPara>
                      </a14:m>
                      <a:endParaRPr lang="en-US" altLang="zh-CN" b="0" dirty="0"/>
                    </a:p>
                  </p:txBody>
                </p:sp>
              </mc:Choice>
              <mc:Fallback xmlns="">
                <p:sp>
                  <p:nvSpPr>
                    <p:cNvPr id="6" name="文本框 5">
                      <a:extLst>
                        <a:ext uri="{FF2B5EF4-FFF2-40B4-BE49-F238E27FC236}">
                          <a16:creationId xmlns:a16="http://schemas.microsoft.com/office/drawing/2014/main" id="{77C5C075-5FF3-461F-88E1-A49DDA028462}"/>
                        </a:ext>
                      </a:extLst>
                    </p:cNvPr>
                    <p:cNvSpPr txBox="1">
                      <a:spLocks noRot="1" noChangeAspect="1" noMove="1" noResize="1" noEditPoints="1" noAdjustHandles="1" noChangeArrowheads="1" noChangeShapeType="1" noTextEdit="1"/>
                    </p:cNvSpPr>
                    <p:nvPr/>
                  </p:nvSpPr>
                  <p:spPr>
                    <a:xfrm>
                      <a:off x="1512331" y="3719227"/>
                      <a:ext cx="468923" cy="369332"/>
                    </a:xfrm>
                    <a:prstGeom prst="rect">
                      <a:avLst/>
                    </a:prstGeom>
                    <a:blipFill>
                      <a:blip r:embed="rId6"/>
                      <a:stretch>
                        <a:fillRect b="-1639"/>
                      </a:stretch>
                    </a:blipFill>
                  </p:spPr>
                  <p:txBody>
                    <a:bodyPr/>
                    <a:lstStyle/>
                    <a:p>
                      <a:r>
                        <a:rPr lang="zh-CN" altLang="en-US">
                          <a:noFill/>
                        </a:rPr>
                        <a:t> </a:t>
                      </a:r>
                    </a:p>
                  </p:txBody>
                </p:sp>
              </mc:Fallback>
            </mc:AlternateContent>
          </p:grpSp>
          <p:grpSp>
            <p:nvGrpSpPr>
              <p:cNvPr id="65" name="组合 64">
                <a:extLst>
                  <a:ext uri="{FF2B5EF4-FFF2-40B4-BE49-F238E27FC236}">
                    <a16:creationId xmlns:a16="http://schemas.microsoft.com/office/drawing/2014/main" id="{BF683B65-0F72-458B-8774-7D96B6146246}"/>
                  </a:ext>
                </a:extLst>
              </p:cNvPr>
              <p:cNvGrpSpPr/>
              <p:nvPr/>
            </p:nvGrpSpPr>
            <p:grpSpPr>
              <a:xfrm>
                <a:off x="1441368" y="2816905"/>
                <a:ext cx="468923" cy="414108"/>
                <a:chOff x="1512331" y="3719227"/>
                <a:chExt cx="468923" cy="414108"/>
              </a:xfrm>
            </p:grpSpPr>
            <mc:AlternateContent xmlns:mc="http://schemas.openxmlformats.org/markup-compatibility/2006" xmlns:a14="http://schemas.microsoft.com/office/drawing/2010/main">
              <mc:Choice Requires="a14">
                <p:sp>
                  <p:nvSpPr>
                    <p:cNvPr id="66" name="椭圆 65">
                      <a:extLst>
                        <a:ext uri="{FF2B5EF4-FFF2-40B4-BE49-F238E27FC236}">
                          <a16:creationId xmlns:a16="http://schemas.microsoft.com/office/drawing/2014/main" id="{02919B51-5AD9-46DE-8E11-FAB7A96226B9}"/>
                        </a:ext>
                      </a:extLst>
                    </p:cNvPr>
                    <p:cNvSpPr/>
                    <p:nvPr/>
                  </p:nvSpPr>
                  <p:spPr>
                    <a:xfrm>
                      <a:off x="1512331" y="3719227"/>
                      <a:ext cx="414108" cy="414108"/>
                    </a:xfrm>
                    <a:prstGeom prst="ellipse">
                      <a:avLst/>
                    </a:prstGeom>
                    <a:solidFill>
                      <a:schemeClr val="bg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m:rPr>
                                <m:sty m:val="p"/>
                              </m:rPr>
                              <a:rPr kumimoji="1" lang="en-US" altLang="zh-CN" i="1" smtClean="0">
                                <a:latin typeface="Cambria Math" panose="02040503050406030204" pitchFamily="18" charset="0"/>
                              </a:rPr>
                              <m:t>v</m:t>
                            </m:r>
                          </m:oMath>
                        </m:oMathPara>
                      </a14:m>
                      <a:endParaRPr kumimoji="1" lang="zh-CN" altLang="en-US" dirty="0"/>
                    </a:p>
                  </p:txBody>
                </p:sp>
              </mc:Choice>
              <mc:Fallback xmlns="">
                <p:sp>
                  <p:nvSpPr>
                    <p:cNvPr id="156" name="椭圆 155">
                      <a:extLst>
                        <a:ext uri="{FF2B5EF4-FFF2-40B4-BE49-F238E27FC236}">
                          <a16:creationId xmlns:a16="http://schemas.microsoft.com/office/drawing/2014/main" id="{65048C35-1B74-42CC-BB38-1970243B1AA6}"/>
                        </a:ext>
                      </a:extLst>
                    </p:cNvPr>
                    <p:cNvSpPr>
                      <a:spLocks noRot="1" noChangeAspect="1" noMove="1" noResize="1" noEditPoints="1" noAdjustHandles="1" noChangeArrowheads="1" noChangeShapeType="1" noTextEdit="1"/>
                    </p:cNvSpPr>
                    <p:nvPr/>
                  </p:nvSpPr>
                  <p:spPr>
                    <a:xfrm>
                      <a:off x="1512331" y="3719227"/>
                      <a:ext cx="414108" cy="414108"/>
                    </a:xfrm>
                    <a:prstGeom prst="ellipse">
                      <a:avLst/>
                    </a:prstGeom>
                    <a:blipFill>
                      <a:blip r:embed="rId5"/>
                      <a:stretch>
                        <a:fillRect/>
                      </a:stretch>
                    </a:blipFill>
                    <a:ln>
                      <a:solidFill>
                        <a:schemeClr val="accent6">
                          <a:lumMod val="75000"/>
                        </a:schemeClr>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7" name="文本框 66">
                      <a:extLst>
                        <a:ext uri="{FF2B5EF4-FFF2-40B4-BE49-F238E27FC236}">
                          <a16:creationId xmlns:a16="http://schemas.microsoft.com/office/drawing/2014/main" id="{47886549-E268-4A47-B316-0E20F14DD809}"/>
                        </a:ext>
                      </a:extLst>
                    </p:cNvPr>
                    <p:cNvSpPr txBox="1"/>
                    <p:nvPr/>
                  </p:nvSpPr>
                  <p:spPr>
                    <a:xfrm>
                      <a:off x="1512331" y="3719227"/>
                      <a:ext cx="468923" cy="369332"/>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𝑤</m:t>
                                </m:r>
                              </m:e>
                              <m:sub>
                                <m:r>
                                  <a:rPr lang="en-US" altLang="zh-CN" b="0" i="1" smtClean="0">
                                    <a:latin typeface="Cambria Math" panose="02040503050406030204" pitchFamily="18" charset="0"/>
                                  </a:rPr>
                                  <m:t>2</m:t>
                                </m:r>
                              </m:sub>
                            </m:sSub>
                          </m:oMath>
                        </m:oMathPara>
                      </a14:m>
                      <a:endParaRPr lang="en-US" altLang="zh-CN" b="0" dirty="0"/>
                    </a:p>
                  </p:txBody>
                </p:sp>
              </mc:Choice>
              <mc:Fallback xmlns="">
                <p:sp>
                  <p:nvSpPr>
                    <p:cNvPr id="157" name="文本框 156">
                      <a:extLst>
                        <a:ext uri="{FF2B5EF4-FFF2-40B4-BE49-F238E27FC236}">
                          <a16:creationId xmlns:a16="http://schemas.microsoft.com/office/drawing/2014/main" id="{D27F1448-A612-4E1D-AF89-AAE41DCE1956}"/>
                        </a:ext>
                      </a:extLst>
                    </p:cNvPr>
                    <p:cNvSpPr txBox="1">
                      <a:spLocks noRot="1" noChangeAspect="1" noMove="1" noResize="1" noEditPoints="1" noAdjustHandles="1" noChangeArrowheads="1" noChangeShapeType="1" noTextEdit="1"/>
                    </p:cNvSpPr>
                    <p:nvPr/>
                  </p:nvSpPr>
                  <p:spPr>
                    <a:xfrm>
                      <a:off x="1512331" y="3719227"/>
                      <a:ext cx="468923" cy="369332"/>
                    </a:xfrm>
                    <a:prstGeom prst="rect">
                      <a:avLst/>
                    </a:prstGeom>
                    <a:blipFill>
                      <a:blip r:embed="rId7"/>
                      <a:stretch>
                        <a:fillRect b="-1639"/>
                      </a:stretch>
                    </a:blipFill>
                  </p:spPr>
                  <p:txBody>
                    <a:bodyPr/>
                    <a:lstStyle/>
                    <a:p>
                      <a:r>
                        <a:rPr lang="zh-CN" altLang="en-US">
                          <a:noFill/>
                        </a:rPr>
                        <a:t> </a:t>
                      </a:r>
                    </a:p>
                  </p:txBody>
                </p:sp>
              </mc:Fallback>
            </mc:AlternateContent>
          </p:grpSp>
          <p:grpSp>
            <p:nvGrpSpPr>
              <p:cNvPr id="68" name="组合 67">
                <a:extLst>
                  <a:ext uri="{FF2B5EF4-FFF2-40B4-BE49-F238E27FC236}">
                    <a16:creationId xmlns:a16="http://schemas.microsoft.com/office/drawing/2014/main" id="{B4A584BF-BAD1-4EB9-B027-2CA7634B9918}"/>
                  </a:ext>
                </a:extLst>
              </p:cNvPr>
              <p:cNvGrpSpPr/>
              <p:nvPr/>
            </p:nvGrpSpPr>
            <p:grpSpPr>
              <a:xfrm>
                <a:off x="2193706" y="2816905"/>
                <a:ext cx="468923" cy="414108"/>
                <a:chOff x="1512331" y="3719227"/>
                <a:chExt cx="468923" cy="414108"/>
              </a:xfrm>
            </p:grpSpPr>
            <mc:AlternateContent xmlns:mc="http://schemas.openxmlformats.org/markup-compatibility/2006" xmlns:a14="http://schemas.microsoft.com/office/drawing/2010/main">
              <mc:Choice Requires="a14">
                <p:sp>
                  <p:nvSpPr>
                    <p:cNvPr id="69" name="椭圆 68">
                      <a:extLst>
                        <a:ext uri="{FF2B5EF4-FFF2-40B4-BE49-F238E27FC236}">
                          <a16:creationId xmlns:a16="http://schemas.microsoft.com/office/drawing/2014/main" id="{D6815E59-B25D-42DC-8E03-215E45B45AAE}"/>
                        </a:ext>
                      </a:extLst>
                    </p:cNvPr>
                    <p:cNvSpPr/>
                    <p:nvPr/>
                  </p:nvSpPr>
                  <p:spPr>
                    <a:xfrm>
                      <a:off x="1512331" y="3719227"/>
                      <a:ext cx="414108" cy="414108"/>
                    </a:xfrm>
                    <a:prstGeom prst="ellipse">
                      <a:avLst/>
                    </a:prstGeom>
                    <a:solidFill>
                      <a:schemeClr val="bg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m:rPr>
                                <m:sty m:val="p"/>
                              </m:rPr>
                              <a:rPr kumimoji="1" lang="en-US" altLang="zh-CN" i="1" smtClean="0">
                                <a:latin typeface="Cambria Math" panose="02040503050406030204" pitchFamily="18" charset="0"/>
                              </a:rPr>
                              <m:t>v</m:t>
                            </m:r>
                          </m:oMath>
                        </m:oMathPara>
                      </a14:m>
                      <a:endParaRPr kumimoji="1" lang="zh-CN" altLang="en-US" dirty="0"/>
                    </a:p>
                  </p:txBody>
                </p:sp>
              </mc:Choice>
              <mc:Fallback xmlns="">
                <p:sp>
                  <p:nvSpPr>
                    <p:cNvPr id="159" name="椭圆 158">
                      <a:extLst>
                        <a:ext uri="{FF2B5EF4-FFF2-40B4-BE49-F238E27FC236}">
                          <a16:creationId xmlns:a16="http://schemas.microsoft.com/office/drawing/2014/main" id="{57EE8A70-CA40-47A3-9BD1-67DD6DF13B1E}"/>
                        </a:ext>
                      </a:extLst>
                    </p:cNvPr>
                    <p:cNvSpPr>
                      <a:spLocks noRot="1" noChangeAspect="1" noMove="1" noResize="1" noEditPoints="1" noAdjustHandles="1" noChangeArrowheads="1" noChangeShapeType="1" noTextEdit="1"/>
                    </p:cNvSpPr>
                    <p:nvPr/>
                  </p:nvSpPr>
                  <p:spPr>
                    <a:xfrm>
                      <a:off x="1512331" y="3719227"/>
                      <a:ext cx="414108" cy="414108"/>
                    </a:xfrm>
                    <a:prstGeom prst="ellipse">
                      <a:avLst/>
                    </a:prstGeom>
                    <a:blipFill>
                      <a:blip r:embed="rId5"/>
                      <a:stretch>
                        <a:fillRect/>
                      </a:stretch>
                    </a:blipFill>
                    <a:ln>
                      <a:solidFill>
                        <a:schemeClr val="accent6">
                          <a:lumMod val="75000"/>
                        </a:schemeClr>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0" name="文本框 69">
                      <a:extLst>
                        <a:ext uri="{FF2B5EF4-FFF2-40B4-BE49-F238E27FC236}">
                          <a16:creationId xmlns:a16="http://schemas.microsoft.com/office/drawing/2014/main" id="{C458EF6F-2EDD-4050-BF46-3583B9AD87B7}"/>
                        </a:ext>
                      </a:extLst>
                    </p:cNvPr>
                    <p:cNvSpPr txBox="1"/>
                    <p:nvPr/>
                  </p:nvSpPr>
                  <p:spPr>
                    <a:xfrm>
                      <a:off x="1512331" y="3719227"/>
                      <a:ext cx="468923" cy="369332"/>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𝑤</m:t>
                                </m:r>
                              </m:e>
                              <m:sub>
                                <m:r>
                                  <a:rPr lang="en-US" altLang="zh-CN" b="0" i="1" smtClean="0">
                                    <a:latin typeface="Cambria Math" panose="02040503050406030204" pitchFamily="18" charset="0"/>
                                  </a:rPr>
                                  <m:t>3</m:t>
                                </m:r>
                              </m:sub>
                            </m:sSub>
                          </m:oMath>
                        </m:oMathPara>
                      </a14:m>
                      <a:endParaRPr lang="en-US" altLang="zh-CN" b="0" dirty="0"/>
                    </a:p>
                  </p:txBody>
                </p:sp>
              </mc:Choice>
              <mc:Fallback xmlns="">
                <p:sp>
                  <p:nvSpPr>
                    <p:cNvPr id="160" name="文本框 159">
                      <a:extLst>
                        <a:ext uri="{FF2B5EF4-FFF2-40B4-BE49-F238E27FC236}">
                          <a16:creationId xmlns:a16="http://schemas.microsoft.com/office/drawing/2014/main" id="{319CB212-1E6B-4DC7-94AD-955BCA157FD0}"/>
                        </a:ext>
                      </a:extLst>
                    </p:cNvPr>
                    <p:cNvSpPr txBox="1">
                      <a:spLocks noRot="1" noChangeAspect="1" noMove="1" noResize="1" noEditPoints="1" noAdjustHandles="1" noChangeArrowheads="1" noChangeShapeType="1" noTextEdit="1"/>
                    </p:cNvSpPr>
                    <p:nvPr/>
                  </p:nvSpPr>
                  <p:spPr>
                    <a:xfrm>
                      <a:off x="1512331" y="3719227"/>
                      <a:ext cx="468923" cy="369332"/>
                    </a:xfrm>
                    <a:prstGeom prst="rect">
                      <a:avLst/>
                    </a:prstGeom>
                    <a:blipFill>
                      <a:blip r:embed="rId8"/>
                      <a:stretch>
                        <a:fillRect b="-1639"/>
                      </a:stretch>
                    </a:blipFill>
                  </p:spPr>
                  <p:txBody>
                    <a:bodyPr/>
                    <a:lstStyle/>
                    <a:p>
                      <a:r>
                        <a:rPr lang="zh-CN" altLang="en-US">
                          <a:noFill/>
                        </a:rPr>
                        <a:t> </a:t>
                      </a:r>
                    </a:p>
                  </p:txBody>
                </p:sp>
              </mc:Fallback>
            </mc:AlternateContent>
          </p:grpSp>
          <p:grpSp>
            <p:nvGrpSpPr>
              <p:cNvPr id="71" name="组合 70">
                <a:extLst>
                  <a:ext uri="{FF2B5EF4-FFF2-40B4-BE49-F238E27FC236}">
                    <a16:creationId xmlns:a16="http://schemas.microsoft.com/office/drawing/2014/main" id="{B9CA4D5A-596D-4C69-902F-72A96EEC64B6}"/>
                  </a:ext>
                </a:extLst>
              </p:cNvPr>
              <p:cNvGrpSpPr/>
              <p:nvPr/>
            </p:nvGrpSpPr>
            <p:grpSpPr>
              <a:xfrm>
                <a:off x="2946044" y="2816905"/>
                <a:ext cx="468923" cy="414108"/>
                <a:chOff x="1512331" y="3719227"/>
                <a:chExt cx="468923" cy="414108"/>
              </a:xfrm>
            </p:grpSpPr>
            <mc:AlternateContent xmlns:mc="http://schemas.openxmlformats.org/markup-compatibility/2006" xmlns:a14="http://schemas.microsoft.com/office/drawing/2010/main">
              <mc:Choice Requires="a14">
                <p:sp>
                  <p:nvSpPr>
                    <p:cNvPr id="72" name="椭圆 71">
                      <a:extLst>
                        <a:ext uri="{FF2B5EF4-FFF2-40B4-BE49-F238E27FC236}">
                          <a16:creationId xmlns:a16="http://schemas.microsoft.com/office/drawing/2014/main" id="{E8BC4419-0E46-45A4-A683-3044F2097599}"/>
                        </a:ext>
                      </a:extLst>
                    </p:cNvPr>
                    <p:cNvSpPr/>
                    <p:nvPr/>
                  </p:nvSpPr>
                  <p:spPr>
                    <a:xfrm>
                      <a:off x="1512331" y="3719227"/>
                      <a:ext cx="414108" cy="414108"/>
                    </a:xfrm>
                    <a:prstGeom prst="ellipse">
                      <a:avLst/>
                    </a:prstGeom>
                    <a:solidFill>
                      <a:schemeClr val="bg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m:rPr>
                                <m:sty m:val="p"/>
                              </m:rPr>
                              <a:rPr kumimoji="1" lang="en-US" altLang="zh-CN" i="1" smtClean="0">
                                <a:latin typeface="Cambria Math" panose="02040503050406030204" pitchFamily="18" charset="0"/>
                              </a:rPr>
                              <m:t>v</m:t>
                            </m:r>
                          </m:oMath>
                        </m:oMathPara>
                      </a14:m>
                      <a:endParaRPr kumimoji="1" lang="zh-CN" altLang="en-US" dirty="0"/>
                    </a:p>
                  </p:txBody>
                </p:sp>
              </mc:Choice>
              <mc:Fallback xmlns="">
                <p:sp>
                  <p:nvSpPr>
                    <p:cNvPr id="162" name="椭圆 161">
                      <a:extLst>
                        <a:ext uri="{FF2B5EF4-FFF2-40B4-BE49-F238E27FC236}">
                          <a16:creationId xmlns:a16="http://schemas.microsoft.com/office/drawing/2014/main" id="{22A1160B-D4AA-4751-95B7-A512C3942D34}"/>
                        </a:ext>
                      </a:extLst>
                    </p:cNvPr>
                    <p:cNvSpPr>
                      <a:spLocks noRot="1" noChangeAspect="1" noMove="1" noResize="1" noEditPoints="1" noAdjustHandles="1" noChangeArrowheads="1" noChangeShapeType="1" noTextEdit="1"/>
                    </p:cNvSpPr>
                    <p:nvPr/>
                  </p:nvSpPr>
                  <p:spPr>
                    <a:xfrm>
                      <a:off x="1512331" y="3719227"/>
                      <a:ext cx="414108" cy="414108"/>
                    </a:xfrm>
                    <a:prstGeom prst="ellipse">
                      <a:avLst/>
                    </a:prstGeom>
                    <a:blipFill>
                      <a:blip r:embed="rId5"/>
                      <a:stretch>
                        <a:fillRect/>
                      </a:stretch>
                    </a:blipFill>
                    <a:ln>
                      <a:solidFill>
                        <a:schemeClr val="accent6">
                          <a:lumMod val="75000"/>
                        </a:schemeClr>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3" name="文本框 72">
                      <a:extLst>
                        <a:ext uri="{FF2B5EF4-FFF2-40B4-BE49-F238E27FC236}">
                          <a16:creationId xmlns:a16="http://schemas.microsoft.com/office/drawing/2014/main" id="{3ADB603A-4DB8-4E08-B269-3B2567B36FA7}"/>
                        </a:ext>
                      </a:extLst>
                    </p:cNvPr>
                    <p:cNvSpPr txBox="1"/>
                    <p:nvPr/>
                  </p:nvSpPr>
                  <p:spPr>
                    <a:xfrm>
                      <a:off x="1512331" y="3719227"/>
                      <a:ext cx="468923" cy="369332"/>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𝑤</m:t>
                                </m:r>
                              </m:e>
                              <m:sub>
                                <m:r>
                                  <a:rPr lang="en-US" altLang="zh-CN" b="0" i="1" smtClean="0">
                                    <a:latin typeface="Cambria Math" panose="02040503050406030204" pitchFamily="18" charset="0"/>
                                  </a:rPr>
                                  <m:t>4</m:t>
                                </m:r>
                              </m:sub>
                            </m:sSub>
                          </m:oMath>
                        </m:oMathPara>
                      </a14:m>
                      <a:endParaRPr lang="en-US" altLang="zh-CN" b="0" dirty="0"/>
                    </a:p>
                  </p:txBody>
                </p:sp>
              </mc:Choice>
              <mc:Fallback xmlns="">
                <p:sp>
                  <p:nvSpPr>
                    <p:cNvPr id="163" name="文本框 162">
                      <a:extLst>
                        <a:ext uri="{FF2B5EF4-FFF2-40B4-BE49-F238E27FC236}">
                          <a16:creationId xmlns:a16="http://schemas.microsoft.com/office/drawing/2014/main" id="{237E6BA5-B111-4046-8E66-2E8F6B9F866F}"/>
                        </a:ext>
                      </a:extLst>
                    </p:cNvPr>
                    <p:cNvSpPr txBox="1">
                      <a:spLocks noRot="1" noChangeAspect="1" noMove="1" noResize="1" noEditPoints="1" noAdjustHandles="1" noChangeArrowheads="1" noChangeShapeType="1" noTextEdit="1"/>
                    </p:cNvSpPr>
                    <p:nvPr/>
                  </p:nvSpPr>
                  <p:spPr>
                    <a:xfrm>
                      <a:off x="1512331" y="3719227"/>
                      <a:ext cx="468923" cy="369332"/>
                    </a:xfrm>
                    <a:prstGeom prst="rect">
                      <a:avLst/>
                    </a:prstGeom>
                    <a:blipFill>
                      <a:blip r:embed="rId9"/>
                      <a:stretch>
                        <a:fillRect b="-1639"/>
                      </a:stretch>
                    </a:blipFill>
                  </p:spPr>
                  <p:txBody>
                    <a:bodyPr/>
                    <a:lstStyle/>
                    <a:p>
                      <a:r>
                        <a:rPr lang="zh-CN" altLang="en-US">
                          <a:noFill/>
                        </a:rPr>
                        <a:t> </a:t>
                      </a:r>
                    </a:p>
                  </p:txBody>
                </p:sp>
              </mc:Fallback>
            </mc:AlternateContent>
          </p:grpSp>
          <p:grpSp>
            <p:nvGrpSpPr>
              <p:cNvPr id="74" name="组合 73">
                <a:extLst>
                  <a:ext uri="{FF2B5EF4-FFF2-40B4-BE49-F238E27FC236}">
                    <a16:creationId xmlns:a16="http://schemas.microsoft.com/office/drawing/2014/main" id="{D40AFAA9-6158-4D3E-9B9A-A5E4504635AF}"/>
                  </a:ext>
                </a:extLst>
              </p:cNvPr>
              <p:cNvGrpSpPr/>
              <p:nvPr/>
            </p:nvGrpSpPr>
            <p:grpSpPr>
              <a:xfrm>
                <a:off x="3698382" y="2816905"/>
                <a:ext cx="468923" cy="414108"/>
                <a:chOff x="1512331" y="3719227"/>
                <a:chExt cx="468923" cy="414108"/>
              </a:xfrm>
            </p:grpSpPr>
            <mc:AlternateContent xmlns:mc="http://schemas.openxmlformats.org/markup-compatibility/2006" xmlns:a14="http://schemas.microsoft.com/office/drawing/2010/main">
              <mc:Choice Requires="a14">
                <p:sp>
                  <p:nvSpPr>
                    <p:cNvPr id="75" name="椭圆 74">
                      <a:extLst>
                        <a:ext uri="{FF2B5EF4-FFF2-40B4-BE49-F238E27FC236}">
                          <a16:creationId xmlns:a16="http://schemas.microsoft.com/office/drawing/2014/main" id="{89FCBD9B-B32F-4362-8B91-E01104937E94}"/>
                        </a:ext>
                      </a:extLst>
                    </p:cNvPr>
                    <p:cNvSpPr/>
                    <p:nvPr/>
                  </p:nvSpPr>
                  <p:spPr>
                    <a:xfrm>
                      <a:off x="1512331" y="3719227"/>
                      <a:ext cx="414108" cy="414108"/>
                    </a:xfrm>
                    <a:prstGeom prst="ellipse">
                      <a:avLst/>
                    </a:prstGeom>
                    <a:solidFill>
                      <a:schemeClr val="bg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m:rPr>
                                <m:sty m:val="p"/>
                              </m:rPr>
                              <a:rPr kumimoji="1" lang="en-US" altLang="zh-CN" i="1" smtClean="0">
                                <a:latin typeface="Cambria Math" panose="02040503050406030204" pitchFamily="18" charset="0"/>
                              </a:rPr>
                              <m:t>v</m:t>
                            </m:r>
                          </m:oMath>
                        </m:oMathPara>
                      </a14:m>
                      <a:endParaRPr kumimoji="1" lang="zh-CN" altLang="en-US" dirty="0"/>
                    </a:p>
                  </p:txBody>
                </p:sp>
              </mc:Choice>
              <mc:Fallback xmlns="">
                <p:sp>
                  <p:nvSpPr>
                    <p:cNvPr id="165" name="椭圆 164">
                      <a:extLst>
                        <a:ext uri="{FF2B5EF4-FFF2-40B4-BE49-F238E27FC236}">
                          <a16:creationId xmlns:a16="http://schemas.microsoft.com/office/drawing/2014/main" id="{722E3179-4742-4EEB-A1DB-A5378D4A8199}"/>
                        </a:ext>
                      </a:extLst>
                    </p:cNvPr>
                    <p:cNvSpPr>
                      <a:spLocks noRot="1" noChangeAspect="1" noMove="1" noResize="1" noEditPoints="1" noAdjustHandles="1" noChangeArrowheads="1" noChangeShapeType="1" noTextEdit="1"/>
                    </p:cNvSpPr>
                    <p:nvPr/>
                  </p:nvSpPr>
                  <p:spPr>
                    <a:xfrm>
                      <a:off x="1512331" y="3719227"/>
                      <a:ext cx="414108" cy="414108"/>
                    </a:xfrm>
                    <a:prstGeom prst="ellipse">
                      <a:avLst/>
                    </a:prstGeom>
                    <a:blipFill>
                      <a:blip r:embed="rId5"/>
                      <a:stretch>
                        <a:fillRect/>
                      </a:stretch>
                    </a:blipFill>
                    <a:ln>
                      <a:solidFill>
                        <a:schemeClr val="accent6">
                          <a:lumMod val="75000"/>
                        </a:schemeClr>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6" name="文本框 75">
                      <a:extLst>
                        <a:ext uri="{FF2B5EF4-FFF2-40B4-BE49-F238E27FC236}">
                          <a16:creationId xmlns:a16="http://schemas.microsoft.com/office/drawing/2014/main" id="{5DCCB1CB-F4D8-473B-8078-931A543A753D}"/>
                        </a:ext>
                      </a:extLst>
                    </p:cNvPr>
                    <p:cNvSpPr txBox="1"/>
                    <p:nvPr/>
                  </p:nvSpPr>
                  <p:spPr>
                    <a:xfrm>
                      <a:off x="1512331" y="3719227"/>
                      <a:ext cx="468923" cy="369332"/>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𝑤</m:t>
                                </m:r>
                              </m:e>
                              <m:sub>
                                <m:r>
                                  <a:rPr lang="en-US" altLang="zh-CN" b="0" i="1" smtClean="0">
                                    <a:latin typeface="Cambria Math" panose="02040503050406030204" pitchFamily="18" charset="0"/>
                                  </a:rPr>
                                  <m:t>5</m:t>
                                </m:r>
                              </m:sub>
                            </m:sSub>
                          </m:oMath>
                        </m:oMathPara>
                      </a14:m>
                      <a:endParaRPr lang="en-US" altLang="zh-CN" b="0" dirty="0"/>
                    </a:p>
                  </p:txBody>
                </p:sp>
              </mc:Choice>
              <mc:Fallback xmlns="">
                <p:sp>
                  <p:nvSpPr>
                    <p:cNvPr id="166" name="文本框 165">
                      <a:extLst>
                        <a:ext uri="{FF2B5EF4-FFF2-40B4-BE49-F238E27FC236}">
                          <a16:creationId xmlns:a16="http://schemas.microsoft.com/office/drawing/2014/main" id="{DC93AF00-5C70-4CFB-BC76-5F3AFBD2DB43}"/>
                        </a:ext>
                      </a:extLst>
                    </p:cNvPr>
                    <p:cNvSpPr txBox="1">
                      <a:spLocks noRot="1" noChangeAspect="1" noMove="1" noResize="1" noEditPoints="1" noAdjustHandles="1" noChangeArrowheads="1" noChangeShapeType="1" noTextEdit="1"/>
                    </p:cNvSpPr>
                    <p:nvPr/>
                  </p:nvSpPr>
                  <p:spPr>
                    <a:xfrm>
                      <a:off x="1512331" y="3719227"/>
                      <a:ext cx="468923" cy="369332"/>
                    </a:xfrm>
                    <a:prstGeom prst="rect">
                      <a:avLst/>
                    </a:prstGeom>
                    <a:blipFill>
                      <a:blip r:embed="rId10"/>
                      <a:stretch>
                        <a:fillRect b="-3279"/>
                      </a:stretch>
                    </a:blipFill>
                  </p:spPr>
                  <p:txBody>
                    <a:bodyPr/>
                    <a:lstStyle/>
                    <a:p>
                      <a:r>
                        <a:rPr lang="zh-CN" altLang="en-US">
                          <a:noFill/>
                        </a:rPr>
                        <a:t> </a:t>
                      </a:r>
                    </a:p>
                  </p:txBody>
                </p:sp>
              </mc:Fallback>
            </mc:AlternateContent>
          </p:grpSp>
          <p:sp>
            <p:nvSpPr>
              <p:cNvPr id="3" name="左大括号 2">
                <a:extLst>
                  <a:ext uri="{FF2B5EF4-FFF2-40B4-BE49-F238E27FC236}">
                    <a16:creationId xmlns:a16="http://schemas.microsoft.com/office/drawing/2014/main" id="{DD2B1509-E7CC-4F53-9CE2-DEE765501A9D}"/>
                  </a:ext>
                </a:extLst>
              </p:cNvPr>
              <p:cNvSpPr/>
              <p:nvPr/>
            </p:nvSpPr>
            <p:spPr>
              <a:xfrm>
                <a:off x="385886" y="2777738"/>
                <a:ext cx="255373" cy="492443"/>
              </a:xfrm>
              <a:prstGeom prst="leftBrace">
                <a:avLst/>
              </a:prstGeom>
              <a:no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79" name="左大括号 78">
                <a:extLst>
                  <a:ext uri="{FF2B5EF4-FFF2-40B4-BE49-F238E27FC236}">
                    <a16:creationId xmlns:a16="http://schemas.microsoft.com/office/drawing/2014/main" id="{74373439-0834-46DC-AEED-8134C20C59AC}"/>
                  </a:ext>
                </a:extLst>
              </p:cNvPr>
              <p:cNvSpPr/>
              <p:nvPr/>
            </p:nvSpPr>
            <p:spPr>
              <a:xfrm flipH="1">
                <a:off x="4156093" y="2777738"/>
                <a:ext cx="255373" cy="492443"/>
              </a:xfrm>
              <a:prstGeom prst="leftBrace">
                <a:avLst/>
              </a:prstGeom>
              <a:no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mc:AlternateContent xmlns:mc="http://schemas.openxmlformats.org/markup-compatibility/2006" xmlns:a14="http://schemas.microsoft.com/office/drawing/2010/main">
          <mc:Choice Requires="a14">
            <p:sp>
              <p:nvSpPr>
                <p:cNvPr id="81" name="文本框 80">
                  <a:extLst>
                    <a:ext uri="{FF2B5EF4-FFF2-40B4-BE49-F238E27FC236}">
                      <a16:creationId xmlns:a16="http://schemas.microsoft.com/office/drawing/2014/main" id="{645CE86B-5A01-4DEE-B5DB-D22ED27DE12E}"/>
                    </a:ext>
                  </a:extLst>
                </p:cNvPr>
                <p:cNvSpPr txBox="1"/>
                <p:nvPr/>
              </p:nvSpPr>
              <p:spPr>
                <a:xfrm>
                  <a:off x="469443" y="3643184"/>
                  <a:ext cx="3826369" cy="581057"/>
                </a:xfrm>
                <a:prstGeom prst="rect">
                  <a:avLst/>
                </a:prstGeom>
                <a:noFill/>
              </p:spPr>
              <p:txBody>
                <a:bodyPr wrap="square">
                  <a:spAutoFit/>
                </a:bodyPr>
                <a:lstStyle/>
                <a:p>
                  <a:pPr>
                    <a:lnSpc>
                      <a:spcPct val="150000"/>
                    </a:lnSpc>
                  </a:pPr>
                  <a:r>
                    <a:rPr lang="zh-CN" altLang="en-US" sz="2400" dirty="0">
                      <a:latin typeface="微软雅黑" panose="020B0503020204020204" pitchFamily="34" charset="-122"/>
                      <a:ea typeface="微软雅黑" panose="020B0503020204020204" pitchFamily="34" charset="-122"/>
                    </a:rPr>
                    <a:t>句子</a:t>
                  </a:r>
                  <a14:m>
                    <m:oMath xmlns:m="http://schemas.openxmlformats.org/officeDocument/2006/math">
                      <m:r>
                        <a:rPr lang="en-US" altLang="zh-CN" sz="2400" b="0" i="1" smtClean="0">
                          <a:latin typeface="Cambria Math" panose="02040503050406030204" pitchFamily="18" charset="0"/>
                          <a:ea typeface="微软雅黑" panose="020B0503020204020204" pitchFamily="34" charset="-122"/>
                        </a:rPr>
                        <m:t>𝑆</m:t>
                      </m:r>
                      <m:r>
                        <a:rPr lang="en-US" altLang="zh-CN" sz="2400" b="0" i="1" smtClean="0">
                          <a:latin typeface="Cambria Math" panose="02040503050406030204" pitchFamily="18" charset="0"/>
                          <a:ea typeface="微软雅黑" panose="020B0503020204020204" pitchFamily="34" charset="-122"/>
                        </a:rPr>
                        <m:t>: </m:t>
                      </m:r>
                      <m:d>
                        <m:dPr>
                          <m:begChr m:val="{"/>
                          <m:endChr m:val="}"/>
                          <m:ctrlPr>
                            <a:rPr lang="en-US" altLang="zh-CN" sz="2400" b="0" i="1" smtClean="0">
                              <a:latin typeface="Cambria Math" panose="02040503050406030204" pitchFamily="18" charset="0"/>
                              <a:ea typeface="微软雅黑" panose="020B0503020204020204" pitchFamily="34" charset="-122"/>
                            </a:rPr>
                          </m:ctrlPr>
                        </m:dPr>
                        <m:e>
                          <m:sSub>
                            <m:sSubPr>
                              <m:ctrlPr>
                                <a:rPr lang="en-US" altLang="zh-CN" sz="2400" b="0" i="1" smtClean="0">
                                  <a:latin typeface="Cambria Math" panose="02040503050406030204" pitchFamily="18" charset="0"/>
                                  <a:ea typeface="微软雅黑" panose="020B0503020204020204" pitchFamily="34" charset="-122"/>
                                </a:rPr>
                              </m:ctrlPr>
                            </m:sSubPr>
                            <m:e>
                              <m:r>
                                <a:rPr lang="en-US" altLang="zh-CN" sz="2400" b="0" i="1" smtClean="0">
                                  <a:latin typeface="Cambria Math" panose="02040503050406030204" pitchFamily="18" charset="0"/>
                                  <a:ea typeface="微软雅黑" panose="020B0503020204020204" pitchFamily="34" charset="-122"/>
                                </a:rPr>
                                <m:t>𝑤</m:t>
                              </m:r>
                            </m:e>
                            <m:sub>
                              <m:r>
                                <a:rPr lang="en-US" altLang="zh-CN" sz="2400" b="0" i="1" smtClean="0">
                                  <a:latin typeface="Cambria Math" panose="02040503050406030204" pitchFamily="18" charset="0"/>
                                  <a:ea typeface="微软雅黑" panose="020B0503020204020204" pitchFamily="34" charset="-122"/>
                                </a:rPr>
                                <m:t>1</m:t>
                              </m:r>
                            </m:sub>
                          </m:sSub>
                          <m:r>
                            <a:rPr lang="en-US" altLang="zh-CN" sz="2400" b="0" i="1" smtClean="0">
                              <a:latin typeface="Cambria Math" panose="02040503050406030204" pitchFamily="18" charset="0"/>
                              <a:ea typeface="微软雅黑" panose="020B0503020204020204" pitchFamily="34" charset="-122"/>
                            </a:rPr>
                            <m:t>,</m:t>
                          </m:r>
                          <m:sSub>
                            <m:sSubPr>
                              <m:ctrlPr>
                                <a:rPr lang="en-US" altLang="zh-CN" sz="2400" b="0" i="1" smtClean="0">
                                  <a:latin typeface="Cambria Math" panose="02040503050406030204" pitchFamily="18" charset="0"/>
                                  <a:ea typeface="微软雅黑" panose="020B0503020204020204" pitchFamily="34" charset="-122"/>
                                </a:rPr>
                              </m:ctrlPr>
                            </m:sSubPr>
                            <m:e>
                              <m:r>
                                <a:rPr lang="en-US" altLang="zh-CN" sz="2400" b="0" i="1" smtClean="0">
                                  <a:latin typeface="Cambria Math" panose="02040503050406030204" pitchFamily="18" charset="0"/>
                                  <a:ea typeface="微软雅黑" panose="020B0503020204020204" pitchFamily="34" charset="-122"/>
                                </a:rPr>
                                <m:t>𝑤</m:t>
                              </m:r>
                            </m:e>
                            <m:sub>
                              <m:r>
                                <a:rPr lang="en-US" altLang="zh-CN" sz="2400" b="0" i="1" smtClean="0">
                                  <a:latin typeface="Cambria Math" panose="02040503050406030204" pitchFamily="18" charset="0"/>
                                  <a:ea typeface="微软雅黑" panose="020B0503020204020204" pitchFamily="34" charset="-122"/>
                                </a:rPr>
                                <m:t>2</m:t>
                              </m:r>
                            </m:sub>
                          </m:sSub>
                          <m:r>
                            <a:rPr lang="en-US" altLang="zh-CN" sz="2400" b="0" i="1" smtClean="0">
                              <a:latin typeface="Cambria Math" panose="02040503050406030204" pitchFamily="18" charset="0"/>
                              <a:ea typeface="微软雅黑" panose="020B0503020204020204" pitchFamily="34" charset="-122"/>
                            </a:rPr>
                            <m:t>,</m:t>
                          </m:r>
                          <m:sSub>
                            <m:sSubPr>
                              <m:ctrlPr>
                                <a:rPr lang="en-US" altLang="zh-CN" sz="2400" b="0" i="1" smtClean="0">
                                  <a:latin typeface="Cambria Math" panose="02040503050406030204" pitchFamily="18" charset="0"/>
                                  <a:ea typeface="微软雅黑" panose="020B0503020204020204" pitchFamily="34" charset="-122"/>
                                </a:rPr>
                              </m:ctrlPr>
                            </m:sSubPr>
                            <m:e>
                              <m:r>
                                <a:rPr lang="en-US" altLang="zh-CN" sz="2400" b="0" i="1" smtClean="0">
                                  <a:latin typeface="Cambria Math" panose="02040503050406030204" pitchFamily="18" charset="0"/>
                                  <a:ea typeface="微软雅黑" panose="020B0503020204020204" pitchFamily="34" charset="-122"/>
                                </a:rPr>
                                <m:t>𝑤</m:t>
                              </m:r>
                            </m:e>
                            <m:sub>
                              <m:r>
                                <a:rPr lang="en-US" altLang="zh-CN" sz="2400" b="0" i="1" smtClean="0">
                                  <a:latin typeface="Cambria Math" panose="02040503050406030204" pitchFamily="18" charset="0"/>
                                  <a:ea typeface="微软雅黑" panose="020B0503020204020204" pitchFamily="34" charset="-122"/>
                                </a:rPr>
                                <m:t>3</m:t>
                              </m:r>
                            </m:sub>
                          </m:sSub>
                          <m:r>
                            <a:rPr lang="en-US" altLang="zh-CN" sz="2400" b="0" i="1" smtClean="0">
                              <a:latin typeface="Cambria Math" panose="02040503050406030204" pitchFamily="18" charset="0"/>
                              <a:ea typeface="微软雅黑" panose="020B0503020204020204" pitchFamily="34" charset="-122"/>
                            </a:rPr>
                            <m:t>,</m:t>
                          </m:r>
                          <m:sSub>
                            <m:sSubPr>
                              <m:ctrlPr>
                                <a:rPr lang="en-US" altLang="zh-CN" sz="2400" b="0" i="1" smtClean="0">
                                  <a:latin typeface="Cambria Math" panose="02040503050406030204" pitchFamily="18" charset="0"/>
                                  <a:ea typeface="微软雅黑" panose="020B0503020204020204" pitchFamily="34" charset="-122"/>
                                </a:rPr>
                              </m:ctrlPr>
                            </m:sSubPr>
                            <m:e>
                              <m:r>
                                <a:rPr lang="en-US" altLang="zh-CN" sz="2400" b="0" i="1" smtClean="0">
                                  <a:latin typeface="Cambria Math" panose="02040503050406030204" pitchFamily="18" charset="0"/>
                                  <a:ea typeface="微软雅黑" panose="020B0503020204020204" pitchFamily="34" charset="-122"/>
                                </a:rPr>
                                <m:t>𝑤</m:t>
                              </m:r>
                            </m:e>
                            <m:sub>
                              <m:r>
                                <a:rPr lang="en-US" altLang="zh-CN" sz="2400" b="0" i="1" smtClean="0">
                                  <a:latin typeface="Cambria Math" panose="02040503050406030204" pitchFamily="18" charset="0"/>
                                  <a:ea typeface="微软雅黑" panose="020B0503020204020204" pitchFamily="34" charset="-122"/>
                                </a:rPr>
                                <m:t>4</m:t>
                              </m:r>
                            </m:sub>
                          </m:sSub>
                          <m:r>
                            <a:rPr lang="en-US" altLang="zh-CN" sz="2400" b="0" i="1" smtClean="0">
                              <a:latin typeface="Cambria Math" panose="02040503050406030204" pitchFamily="18" charset="0"/>
                              <a:ea typeface="微软雅黑" panose="020B0503020204020204" pitchFamily="34" charset="-122"/>
                            </a:rPr>
                            <m:t>,</m:t>
                          </m:r>
                          <m:sSub>
                            <m:sSubPr>
                              <m:ctrlPr>
                                <a:rPr lang="en-US" altLang="zh-CN" sz="2400" b="0" i="1" smtClean="0">
                                  <a:latin typeface="Cambria Math" panose="02040503050406030204" pitchFamily="18" charset="0"/>
                                  <a:ea typeface="微软雅黑" panose="020B0503020204020204" pitchFamily="34" charset="-122"/>
                                </a:rPr>
                              </m:ctrlPr>
                            </m:sSubPr>
                            <m:e>
                              <m:r>
                                <a:rPr lang="en-US" altLang="zh-CN" sz="2400" b="0" i="1" smtClean="0">
                                  <a:latin typeface="Cambria Math" panose="02040503050406030204" pitchFamily="18" charset="0"/>
                                  <a:ea typeface="微软雅黑" panose="020B0503020204020204" pitchFamily="34" charset="-122"/>
                                </a:rPr>
                                <m:t>𝑤</m:t>
                              </m:r>
                            </m:e>
                            <m:sub>
                              <m:r>
                                <a:rPr lang="en-US" altLang="zh-CN" sz="2400" b="0" i="1" smtClean="0">
                                  <a:latin typeface="Cambria Math" panose="02040503050406030204" pitchFamily="18" charset="0"/>
                                  <a:ea typeface="微软雅黑" panose="020B0503020204020204" pitchFamily="34" charset="-122"/>
                                </a:rPr>
                                <m:t>5</m:t>
                              </m:r>
                            </m:sub>
                          </m:sSub>
                        </m:e>
                      </m:d>
                    </m:oMath>
                  </a14:m>
                  <a:endParaRPr lang="en-US" altLang="zh-CN" sz="2400" b="0" dirty="0">
                    <a:latin typeface="微软雅黑" panose="020B0503020204020204" pitchFamily="34" charset="-122"/>
                    <a:ea typeface="微软雅黑" panose="020B0503020204020204" pitchFamily="34" charset="-122"/>
                  </a:endParaRPr>
                </a:p>
              </p:txBody>
            </p:sp>
          </mc:Choice>
          <mc:Fallback xmlns="">
            <p:sp>
              <p:nvSpPr>
                <p:cNvPr id="81" name="文本框 80">
                  <a:extLst>
                    <a:ext uri="{FF2B5EF4-FFF2-40B4-BE49-F238E27FC236}">
                      <a16:creationId xmlns:a16="http://schemas.microsoft.com/office/drawing/2014/main" id="{645CE86B-5A01-4DEE-B5DB-D22ED27DE12E}"/>
                    </a:ext>
                  </a:extLst>
                </p:cNvPr>
                <p:cNvSpPr txBox="1">
                  <a:spLocks noRot="1" noChangeAspect="1" noMove="1" noResize="1" noEditPoints="1" noAdjustHandles="1" noChangeArrowheads="1" noChangeShapeType="1" noTextEdit="1"/>
                </p:cNvSpPr>
                <p:nvPr/>
              </p:nvSpPr>
              <p:spPr>
                <a:xfrm>
                  <a:off x="469443" y="3643184"/>
                  <a:ext cx="3826369" cy="581057"/>
                </a:xfrm>
                <a:prstGeom prst="rect">
                  <a:avLst/>
                </a:prstGeom>
                <a:blipFill>
                  <a:blip r:embed="rId11"/>
                  <a:stretch>
                    <a:fillRect l="-2548" b="-22917"/>
                  </a:stretch>
                </a:blipFill>
              </p:spPr>
              <p:txBody>
                <a:bodyPr/>
                <a:lstStyle/>
                <a:p>
                  <a:r>
                    <a:rPr lang="zh-CN" altLang="en-US">
                      <a:noFill/>
                    </a:rPr>
                    <a:t> </a:t>
                  </a:r>
                </a:p>
              </p:txBody>
            </p:sp>
          </mc:Fallback>
        </mc:AlternateContent>
      </p:grpSp>
      <p:sp>
        <p:nvSpPr>
          <p:cNvPr id="83" name="箭头: 右 82">
            <a:extLst>
              <a:ext uri="{FF2B5EF4-FFF2-40B4-BE49-F238E27FC236}">
                <a16:creationId xmlns:a16="http://schemas.microsoft.com/office/drawing/2014/main" id="{DC60CDF3-24F2-4C82-919B-3D695F14C77E}"/>
              </a:ext>
            </a:extLst>
          </p:cNvPr>
          <p:cNvSpPr/>
          <p:nvPr/>
        </p:nvSpPr>
        <p:spPr>
          <a:xfrm>
            <a:off x="4628989" y="2999594"/>
            <a:ext cx="906928" cy="293132"/>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grpSp>
        <p:nvGrpSpPr>
          <p:cNvPr id="14" name="组合 13">
            <a:extLst>
              <a:ext uri="{FF2B5EF4-FFF2-40B4-BE49-F238E27FC236}">
                <a16:creationId xmlns:a16="http://schemas.microsoft.com/office/drawing/2014/main" id="{B660E65E-6660-47F5-B4EB-510297E42681}"/>
              </a:ext>
            </a:extLst>
          </p:cNvPr>
          <p:cNvGrpSpPr/>
          <p:nvPr/>
        </p:nvGrpSpPr>
        <p:grpSpPr>
          <a:xfrm>
            <a:off x="5391608" y="1479407"/>
            <a:ext cx="5312518" cy="3431621"/>
            <a:chOff x="5887921" y="1480730"/>
            <a:chExt cx="5312518" cy="3431621"/>
          </a:xfrm>
        </p:grpSpPr>
        <p:grpSp>
          <p:nvGrpSpPr>
            <p:cNvPr id="11" name="组合 10">
              <a:extLst>
                <a:ext uri="{FF2B5EF4-FFF2-40B4-BE49-F238E27FC236}">
                  <a16:creationId xmlns:a16="http://schemas.microsoft.com/office/drawing/2014/main" id="{C1C0950E-03C2-4E36-981E-BC5A5DFF11D2}"/>
                </a:ext>
              </a:extLst>
            </p:cNvPr>
            <p:cNvGrpSpPr/>
            <p:nvPr/>
          </p:nvGrpSpPr>
          <p:grpSpPr>
            <a:xfrm>
              <a:off x="6805043" y="2867241"/>
              <a:ext cx="3478275" cy="2045110"/>
              <a:chOff x="6862657" y="2867241"/>
              <a:chExt cx="3478275" cy="2045110"/>
            </a:xfrm>
          </p:grpSpPr>
          <p:grpSp>
            <p:nvGrpSpPr>
              <p:cNvPr id="84" name="组合 83">
                <a:extLst>
                  <a:ext uri="{FF2B5EF4-FFF2-40B4-BE49-F238E27FC236}">
                    <a16:creationId xmlns:a16="http://schemas.microsoft.com/office/drawing/2014/main" id="{F44C1C9B-66E8-45C0-9237-40A2836AC339}"/>
                  </a:ext>
                </a:extLst>
              </p:cNvPr>
              <p:cNvGrpSpPr/>
              <p:nvPr/>
            </p:nvGrpSpPr>
            <p:grpSpPr>
              <a:xfrm>
                <a:off x="6862657" y="2873591"/>
                <a:ext cx="468923" cy="414108"/>
                <a:chOff x="1512331" y="3719227"/>
                <a:chExt cx="468923" cy="414108"/>
              </a:xfrm>
            </p:grpSpPr>
            <mc:AlternateContent xmlns:mc="http://schemas.openxmlformats.org/markup-compatibility/2006" xmlns:a14="http://schemas.microsoft.com/office/drawing/2010/main">
              <mc:Choice Requires="a14">
                <p:sp>
                  <p:nvSpPr>
                    <p:cNvPr id="85" name="椭圆 84">
                      <a:extLst>
                        <a:ext uri="{FF2B5EF4-FFF2-40B4-BE49-F238E27FC236}">
                          <a16:creationId xmlns:a16="http://schemas.microsoft.com/office/drawing/2014/main" id="{D8E2ADE4-393E-4A70-8225-FF0A47C11967}"/>
                        </a:ext>
                      </a:extLst>
                    </p:cNvPr>
                    <p:cNvSpPr/>
                    <p:nvPr/>
                  </p:nvSpPr>
                  <p:spPr>
                    <a:xfrm>
                      <a:off x="1512331" y="3719227"/>
                      <a:ext cx="414108" cy="414108"/>
                    </a:xfrm>
                    <a:prstGeom prst="ellipse">
                      <a:avLst/>
                    </a:prstGeom>
                    <a:solidFill>
                      <a:schemeClr val="bg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m:rPr>
                                <m:sty m:val="p"/>
                              </m:rPr>
                              <a:rPr kumimoji="1" lang="en-US" altLang="zh-CN" i="1" smtClean="0">
                                <a:latin typeface="Cambria Math" panose="02040503050406030204" pitchFamily="18" charset="0"/>
                              </a:rPr>
                              <m:t>v</m:t>
                            </m:r>
                          </m:oMath>
                        </m:oMathPara>
                      </a14:m>
                      <a:endParaRPr kumimoji="1" lang="zh-CN" altLang="en-US" dirty="0"/>
                    </a:p>
                  </p:txBody>
                </p:sp>
              </mc:Choice>
              <mc:Fallback xmlns="">
                <p:sp>
                  <p:nvSpPr>
                    <p:cNvPr id="5" name="椭圆 4">
                      <a:extLst>
                        <a:ext uri="{FF2B5EF4-FFF2-40B4-BE49-F238E27FC236}">
                          <a16:creationId xmlns:a16="http://schemas.microsoft.com/office/drawing/2014/main" id="{557BFFFF-6684-400E-B5A0-7A5EE515AA2A}"/>
                        </a:ext>
                      </a:extLst>
                    </p:cNvPr>
                    <p:cNvSpPr>
                      <a:spLocks noRot="1" noChangeAspect="1" noMove="1" noResize="1" noEditPoints="1" noAdjustHandles="1" noChangeArrowheads="1" noChangeShapeType="1" noTextEdit="1"/>
                    </p:cNvSpPr>
                    <p:nvPr/>
                  </p:nvSpPr>
                  <p:spPr>
                    <a:xfrm>
                      <a:off x="1512331" y="3719227"/>
                      <a:ext cx="414108" cy="414108"/>
                    </a:xfrm>
                    <a:prstGeom prst="ellipse">
                      <a:avLst/>
                    </a:prstGeom>
                    <a:blipFill>
                      <a:blip r:embed="rId5"/>
                      <a:stretch>
                        <a:fillRect/>
                      </a:stretch>
                    </a:blipFill>
                    <a:ln>
                      <a:solidFill>
                        <a:schemeClr val="accent6">
                          <a:lumMod val="75000"/>
                        </a:schemeClr>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6" name="文本框 85">
                      <a:extLst>
                        <a:ext uri="{FF2B5EF4-FFF2-40B4-BE49-F238E27FC236}">
                          <a16:creationId xmlns:a16="http://schemas.microsoft.com/office/drawing/2014/main" id="{20D66D7F-212F-4894-855E-FE8D09B81A5F}"/>
                        </a:ext>
                      </a:extLst>
                    </p:cNvPr>
                    <p:cNvSpPr txBox="1"/>
                    <p:nvPr/>
                  </p:nvSpPr>
                  <p:spPr>
                    <a:xfrm>
                      <a:off x="1512331" y="3719227"/>
                      <a:ext cx="468923" cy="369332"/>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𝑤</m:t>
                                </m:r>
                              </m:e>
                              <m:sub>
                                <m:r>
                                  <a:rPr lang="en-US" altLang="zh-CN" b="0" i="1" smtClean="0">
                                    <a:latin typeface="Cambria Math" panose="02040503050406030204" pitchFamily="18" charset="0"/>
                                  </a:rPr>
                                  <m:t>1</m:t>
                                </m:r>
                              </m:sub>
                            </m:sSub>
                          </m:oMath>
                        </m:oMathPara>
                      </a14:m>
                      <a:endParaRPr lang="en-US" altLang="zh-CN" b="0" dirty="0"/>
                    </a:p>
                  </p:txBody>
                </p:sp>
              </mc:Choice>
              <mc:Fallback xmlns="">
                <p:sp>
                  <p:nvSpPr>
                    <p:cNvPr id="6" name="文本框 5">
                      <a:extLst>
                        <a:ext uri="{FF2B5EF4-FFF2-40B4-BE49-F238E27FC236}">
                          <a16:creationId xmlns:a16="http://schemas.microsoft.com/office/drawing/2014/main" id="{77C5C075-5FF3-461F-88E1-A49DDA028462}"/>
                        </a:ext>
                      </a:extLst>
                    </p:cNvPr>
                    <p:cNvSpPr txBox="1">
                      <a:spLocks noRot="1" noChangeAspect="1" noMove="1" noResize="1" noEditPoints="1" noAdjustHandles="1" noChangeArrowheads="1" noChangeShapeType="1" noTextEdit="1"/>
                    </p:cNvSpPr>
                    <p:nvPr/>
                  </p:nvSpPr>
                  <p:spPr>
                    <a:xfrm>
                      <a:off x="1512331" y="3719227"/>
                      <a:ext cx="468923" cy="369332"/>
                    </a:xfrm>
                    <a:prstGeom prst="rect">
                      <a:avLst/>
                    </a:prstGeom>
                    <a:blipFill>
                      <a:blip r:embed="rId6"/>
                      <a:stretch>
                        <a:fillRect b="-1639"/>
                      </a:stretch>
                    </a:blipFill>
                  </p:spPr>
                  <p:txBody>
                    <a:bodyPr/>
                    <a:lstStyle/>
                    <a:p>
                      <a:r>
                        <a:rPr lang="zh-CN" altLang="en-US">
                          <a:noFill/>
                        </a:rPr>
                        <a:t> </a:t>
                      </a:r>
                    </a:p>
                  </p:txBody>
                </p:sp>
              </mc:Fallback>
            </mc:AlternateContent>
          </p:grpSp>
          <p:grpSp>
            <p:nvGrpSpPr>
              <p:cNvPr id="87" name="组合 86">
                <a:extLst>
                  <a:ext uri="{FF2B5EF4-FFF2-40B4-BE49-F238E27FC236}">
                    <a16:creationId xmlns:a16="http://schemas.microsoft.com/office/drawing/2014/main" id="{EB702DB5-4003-45B7-9D54-C0204000B0B8}"/>
                  </a:ext>
                </a:extLst>
              </p:cNvPr>
              <p:cNvGrpSpPr/>
              <p:nvPr/>
            </p:nvGrpSpPr>
            <p:grpSpPr>
              <a:xfrm>
                <a:off x="7614995" y="2873591"/>
                <a:ext cx="468923" cy="414108"/>
                <a:chOff x="1512331" y="3719227"/>
                <a:chExt cx="468923" cy="414108"/>
              </a:xfrm>
            </p:grpSpPr>
            <mc:AlternateContent xmlns:mc="http://schemas.openxmlformats.org/markup-compatibility/2006" xmlns:a14="http://schemas.microsoft.com/office/drawing/2010/main">
              <mc:Choice Requires="a14">
                <p:sp>
                  <p:nvSpPr>
                    <p:cNvPr id="88" name="椭圆 87">
                      <a:extLst>
                        <a:ext uri="{FF2B5EF4-FFF2-40B4-BE49-F238E27FC236}">
                          <a16:creationId xmlns:a16="http://schemas.microsoft.com/office/drawing/2014/main" id="{3865DA65-C907-4FD1-A961-53EB424C3897}"/>
                        </a:ext>
                      </a:extLst>
                    </p:cNvPr>
                    <p:cNvSpPr/>
                    <p:nvPr/>
                  </p:nvSpPr>
                  <p:spPr>
                    <a:xfrm>
                      <a:off x="1512331" y="3719227"/>
                      <a:ext cx="414108" cy="414108"/>
                    </a:xfrm>
                    <a:prstGeom prst="ellipse">
                      <a:avLst/>
                    </a:prstGeom>
                    <a:solidFill>
                      <a:schemeClr val="bg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m:rPr>
                                <m:sty m:val="p"/>
                              </m:rPr>
                              <a:rPr kumimoji="1" lang="en-US" altLang="zh-CN" i="1" smtClean="0">
                                <a:latin typeface="Cambria Math" panose="02040503050406030204" pitchFamily="18" charset="0"/>
                              </a:rPr>
                              <m:t>v</m:t>
                            </m:r>
                          </m:oMath>
                        </m:oMathPara>
                      </a14:m>
                      <a:endParaRPr kumimoji="1" lang="zh-CN" altLang="en-US" dirty="0"/>
                    </a:p>
                  </p:txBody>
                </p:sp>
              </mc:Choice>
              <mc:Fallback xmlns="">
                <p:sp>
                  <p:nvSpPr>
                    <p:cNvPr id="156" name="椭圆 155">
                      <a:extLst>
                        <a:ext uri="{FF2B5EF4-FFF2-40B4-BE49-F238E27FC236}">
                          <a16:creationId xmlns:a16="http://schemas.microsoft.com/office/drawing/2014/main" id="{65048C35-1B74-42CC-BB38-1970243B1AA6}"/>
                        </a:ext>
                      </a:extLst>
                    </p:cNvPr>
                    <p:cNvSpPr>
                      <a:spLocks noRot="1" noChangeAspect="1" noMove="1" noResize="1" noEditPoints="1" noAdjustHandles="1" noChangeArrowheads="1" noChangeShapeType="1" noTextEdit="1"/>
                    </p:cNvSpPr>
                    <p:nvPr/>
                  </p:nvSpPr>
                  <p:spPr>
                    <a:xfrm>
                      <a:off x="1512331" y="3719227"/>
                      <a:ext cx="414108" cy="414108"/>
                    </a:xfrm>
                    <a:prstGeom prst="ellipse">
                      <a:avLst/>
                    </a:prstGeom>
                    <a:blipFill>
                      <a:blip r:embed="rId5"/>
                      <a:stretch>
                        <a:fillRect/>
                      </a:stretch>
                    </a:blipFill>
                    <a:ln>
                      <a:solidFill>
                        <a:schemeClr val="accent6">
                          <a:lumMod val="75000"/>
                        </a:schemeClr>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9" name="文本框 88">
                      <a:extLst>
                        <a:ext uri="{FF2B5EF4-FFF2-40B4-BE49-F238E27FC236}">
                          <a16:creationId xmlns:a16="http://schemas.microsoft.com/office/drawing/2014/main" id="{2B2D16F3-4A76-44C7-A659-7BAA88DA8EC7}"/>
                        </a:ext>
                      </a:extLst>
                    </p:cNvPr>
                    <p:cNvSpPr txBox="1"/>
                    <p:nvPr/>
                  </p:nvSpPr>
                  <p:spPr>
                    <a:xfrm>
                      <a:off x="1512331" y="3719227"/>
                      <a:ext cx="468923" cy="369332"/>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𝑤</m:t>
                                </m:r>
                              </m:e>
                              <m:sub>
                                <m:r>
                                  <a:rPr lang="en-US" altLang="zh-CN" b="0" i="1" smtClean="0">
                                    <a:latin typeface="Cambria Math" panose="02040503050406030204" pitchFamily="18" charset="0"/>
                                  </a:rPr>
                                  <m:t>2</m:t>
                                </m:r>
                              </m:sub>
                            </m:sSub>
                          </m:oMath>
                        </m:oMathPara>
                      </a14:m>
                      <a:endParaRPr lang="en-US" altLang="zh-CN" b="0" dirty="0"/>
                    </a:p>
                  </p:txBody>
                </p:sp>
              </mc:Choice>
              <mc:Fallback xmlns="">
                <p:sp>
                  <p:nvSpPr>
                    <p:cNvPr id="157" name="文本框 156">
                      <a:extLst>
                        <a:ext uri="{FF2B5EF4-FFF2-40B4-BE49-F238E27FC236}">
                          <a16:creationId xmlns:a16="http://schemas.microsoft.com/office/drawing/2014/main" id="{D27F1448-A612-4E1D-AF89-AAE41DCE1956}"/>
                        </a:ext>
                      </a:extLst>
                    </p:cNvPr>
                    <p:cNvSpPr txBox="1">
                      <a:spLocks noRot="1" noChangeAspect="1" noMove="1" noResize="1" noEditPoints="1" noAdjustHandles="1" noChangeArrowheads="1" noChangeShapeType="1" noTextEdit="1"/>
                    </p:cNvSpPr>
                    <p:nvPr/>
                  </p:nvSpPr>
                  <p:spPr>
                    <a:xfrm>
                      <a:off x="1512331" y="3719227"/>
                      <a:ext cx="468923" cy="369332"/>
                    </a:xfrm>
                    <a:prstGeom prst="rect">
                      <a:avLst/>
                    </a:prstGeom>
                    <a:blipFill>
                      <a:blip r:embed="rId7"/>
                      <a:stretch>
                        <a:fillRect b="-1639"/>
                      </a:stretch>
                    </a:blipFill>
                  </p:spPr>
                  <p:txBody>
                    <a:bodyPr/>
                    <a:lstStyle/>
                    <a:p>
                      <a:r>
                        <a:rPr lang="zh-CN" altLang="en-US">
                          <a:noFill/>
                        </a:rPr>
                        <a:t> </a:t>
                      </a:r>
                    </a:p>
                  </p:txBody>
                </p:sp>
              </mc:Fallback>
            </mc:AlternateContent>
          </p:grpSp>
          <p:grpSp>
            <p:nvGrpSpPr>
              <p:cNvPr id="90" name="组合 89">
                <a:extLst>
                  <a:ext uri="{FF2B5EF4-FFF2-40B4-BE49-F238E27FC236}">
                    <a16:creationId xmlns:a16="http://schemas.microsoft.com/office/drawing/2014/main" id="{2EDDFE77-129A-4B53-8EFE-8BD760C8F491}"/>
                  </a:ext>
                </a:extLst>
              </p:cNvPr>
              <p:cNvGrpSpPr/>
              <p:nvPr/>
            </p:nvGrpSpPr>
            <p:grpSpPr>
              <a:xfrm>
                <a:off x="8367333" y="2873591"/>
                <a:ext cx="468923" cy="414108"/>
                <a:chOff x="1512331" y="3719227"/>
                <a:chExt cx="468923" cy="414108"/>
              </a:xfrm>
            </p:grpSpPr>
            <mc:AlternateContent xmlns:mc="http://schemas.openxmlformats.org/markup-compatibility/2006" xmlns:a14="http://schemas.microsoft.com/office/drawing/2010/main">
              <mc:Choice Requires="a14">
                <p:sp>
                  <p:nvSpPr>
                    <p:cNvPr id="91" name="椭圆 90">
                      <a:extLst>
                        <a:ext uri="{FF2B5EF4-FFF2-40B4-BE49-F238E27FC236}">
                          <a16:creationId xmlns:a16="http://schemas.microsoft.com/office/drawing/2014/main" id="{7215ACC9-EE0F-43A7-9A1E-C0B01F2E8881}"/>
                        </a:ext>
                      </a:extLst>
                    </p:cNvPr>
                    <p:cNvSpPr/>
                    <p:nvPr/>
                  </p:nvSpPr>
                  <p:spPr>
                    <a:xfrm>
                      <a:off x="1512331" y="3719227"/>
                      <a:ext cx="414108" cy="414108"/>
                    </a:xfrm>
                    <a:prstGeom prst="ellipse">
                      <a:avLst/>
                    </a:prstGeom>
                    <a:solidFill>
                      <a:schemeClr val="bg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m:rPr>
                                <m:sty m:val="p"/>
                              </m:rPr>
                              <a:rPr kumimoji="1" lang="en-US" altLang="zh-CN" i="1" smtClean="0">
                                <a:latin typeface="Cambria Math" panose="02040503050406030204" pitchFamily="18" charset="0"/>
                              </a:rPr>
                              <m:t>v</m:t>
                            </m:r>
                          </m:oMath>
                        </m:oMathPara>
                      </a14:m>
                      <a:endParaRPr kumimoji="1" lang="zh-CN" altLang="en-US" dirty="0"/>
                    </a:p>
                  </p:txBody>
                </p:sp>
              </mc:Choice>
              <mc:Fallback xmlns="">
                <p:sp>
                  <p:nvSpPr>
                    <p:cNvPr id="159" name="椭圆 158">
                      <a:extLst>
                        <a:ext uri="{FF2B5EF4-FFF2-40B4-BE49-F238E27FC236}">
                          <a16:creationId xmlns:a16="http://schemas.microsoft.com/office/drawing/2014/main" id="{57EE8A70-CA40-47A3-9BD1-67DD6DF13B1E}"/>
                        </a:ext>
                      </a:extLst>
                    </p:cNvPr>
                    <p:cNvSpPr>
                      <a:spLocks noRot="1" noChangeAspect="1" noMove="1" noResize="1" noEditPoints="1" noAdjustHandles="1" noChangeArrowheads="1" noChangeShapeType="1" noTextEdit="1"/>
                    </p:cNvSpPr>
                    <p:nvPr/>
                  </p:nvSpPr>
                  <p:spPr>
                    <a:xfrm>
                      <a:off x="1512331" y="3719227"/>
                      <a:ext cx="414108" cy="414108"/>
                    </a:xfrm>
                    <a:prstGeom prst="ellipse">
                      <a:avLst/>
                    </a:prstGeom>
                    <a:blipFill>
                      <a:blip r:embed="rId5"/>
                      <a:stretch>
                        <a:fillRect/>
                      </a:stretch>
                    </a:blipFill>
                    <a:ln>
                      <a:solidFill>
                        <a:schemeClr val="accent6">
                          <a:lumMod val="75000"/>
                        </a:schemeClr>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2" name="文本框 91">
                      <a:extLst>
                        <a:ext uri="{FF2B5EF4-FFF2-40B4-BE49-F238E27FC236}">
                          <a16:creationId xmlns:a16="http://schemas.microsoft.com/office/drawing/2014/main" id="{5BF8D83C-0576-4340-BB0F-6CD7C55BCD29}"/>
                        </a:ext>
                      </a:extLst>
                    </p:cNvPr>
                    <p:cNvSpPr txBox="1"/>
                    <p:nvPr/>
                  </p:nvSpPr>
                  <p:spPr>
                    <a:xfrm>
                      <a:off x="1512331" y="3719227"/>
                      <a:ext cx="468923" cy="369332"/>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𝑤</m:t>
                                </m:r>
                              </m:e>
                              <m:sub>
                                <m:r>
                                  <a:rPr lang="en-US" altLang="zh-CN" b="0" i="1" smtClean="0">
                                    <a:latin typeface="Cambria Math" panose="02040503050406030204" pitchFamily="18" charset="0"/>
                                  </a:rPr>
                                  <m:t>3</m:t>
                                </m:r>
                              </m:sub>
                            </m:sSub>
                          </m:oMath>
                        </m:oMathPara>
                      </a14:m>
                      <a:endParaRPr lang="en-US" altLang="zh-CN" b="0" dirty="0"/>
                    </a:p>
                  </p:txBody>
                </p:sp>
              </mc:Choice>
              <mc:Fallback xmlns="">
                <p:sp>
                  <p:nvSpPr>
                    <p:cNvPr id="160" name="文本框 159">
                      <a:extLst>
                        <a:ext uri="{FF2B5EF4-FFF2-40B4-BE49-F238E27FC236}">
                          <a16:creationId xmlns:a16="http://schemas.microsoft.com/office/drawing/2014/main" id="{319CB212-1E6B-4DC7-94AD-955BCA157FD0}"/>
                        </a:ext>
                      </a:extLst>
                    </p:cNvPr>
                    <p:cNvSpPr txBox="1">
                      <a:spLocks noRot="1" noChangeAspect="1" noMove="1" noResize="1" noEditPoints="1" noAdjustHandles="1" noChangeArrowheads="1" noChangeShapeType="1" noTextEdit="1"/>
                    </p:cNvSpPr>
                    <p:nvPr/>
                  </p:nvSpPr>
                  <p:spPr>
                    <a:xfrm>
                      <a:off x="1512331" y="3719227"/>
                      <a:ext cx="468923" cy="369332"/>
                    </a:xfrm>
                    <a:prstGeom prst="rect">
                      <a:avLst/>
                    </a:prstGeom>
                    <a:blipFill>
                      <a:blip r:embed="rId8"/>
                      <a:stretch>
                        <a:fillRect b="-1639"/>
                      </a:stretch>
                    </a:blipFill>
                  </p:spPr>
                  <p:txBody>
                    <a:bodyPr/>
                    <a:lstStyle/>
                    <a:p>
                      <a:r>
                        <a:rPr lang="zh-CN" altLang="en-US">
                          <a:noFill/>
                        </a:rPr>
                        <a:t> </a:t>
                      </a:r>
                    </a:p>
                  </p:txBody>
                </p:sp>
              </mc:Fallback>
            </mc:AlternateContent>
          </p:grpSp>
          <p:grpSp>
            <p:nvGrpSpPr>
              <p:cNvPr id="93" name="组合 92">
                <a:extLst>
                  <a:ext uri="{FF2B5EF4-FFF2-40B4-BE49-F238E27FC236}">
                    <a16:creationId xmlns:a16="http://schemas.microsoft.com/office/drawing/2014/main" id="{4C6BAB6E-D1B5-430F-8E29-E7E8ED1760DD}"/>
                  </a:ext>
                </a:extLst>
              </p:cNvPr>
              <p:cNvGrpSpPr/>
              <p:nvPr/>
            </p:nvGrpSpPr>
            <p:grpSpPr>
              <a:xfrm>
                <a:off x="9119671" y="2873591"/>
                <a:ext cx="468923" cy="414108"/>
                <a:chOff x="1512331" y="3719227"/>
                <a:chExt cx="468923" cy="414108"/>
              </a:xfrm>
            </p:grpSpPr>
            <mc:AlternateContent xmlns:mc="http://schemas.openxmlformats.org/markup-compatibility/2006" xmlns:a14="http://schemas.microsoft.com/office/drawing/2010/main">
              <mc:Choice Requires="a14">
                <p:sp>
                  <p:nvSpPr>
                    <p:cNvPr id="94" name="椭圆 93">
                      <a:extLst>
                        <a:ext uri="{FF2B5EF4-FFF2-40B4-BE49-F238E27FC236}">
                          <a16:creationId xmlns:a16="http://schemas.microsoft.com/office/drawing/2014/main" id="{524F294F-9CD3-4E07-8D2E-9CDB1016F64B}"/>
                        </a:ext>
                      </a:extLst>
                    </p:cNvPr>
                    <p:cNvSpPr/>
                    <p:nvPr/>
                  </p:nvSpPr>
                  <p:spPr>
                    <a:xfrm>
                      <a:off x="1512331" y="3719227"/>
                      <a:ext cx="414108" cy="414108"/>
                    </a:xfrm>
                    <a:prstGeom prst="ellipse">
                      <a:avLst/>
                    </a:prstGeom>
                    <a:solidFill>
                      <a:schemeClr val="bg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m:rPr>
                                <m:sty m:val="p"/>
                              </m:rPr>
                              <a:rPr kumimoji="1" lang="en-US" altLang="zh-CN" i="1" smtClean="0">
                                <a:latin typeface="Cambria Math" panose="02040503050406030204" pitchFamily="18" charset="0"/>
                              </a:rPr>
                              <m:t>v</m:t>
                            </m:r>
                          </m:oMath>
                        </m:oMathPara>
                      </a14:m>
                      <a:endParaRPr kumimoji="1" lang="zh-CN" altLang="en-US" dirty="0"/>
                    </a:p>
                  </p:txBody>
                </p:sp>
              </mc:Choice>
              <mc:Fallback xmlns="">
                <p:sp>
                  <p:nvSpPr>
                    <p:cNvPr id="162" name="椭圆 161">
                      <a:extLst>
                        <a:ext uri="{FF2B5EF4-FFF2-40B4-BE49-F238E27FC236}">
                          <a16:creationId xmlns:a16="http://schemas.microsoft.com/office/drawing/2014/main" id="{22A1160B-D4AA-4751-95B7-A512C3942D34}"/>
                        </a:ext>
                      </a:extLst>
                    </p:cNvPr>
                    <p:cNvSpPr>
                      <a:spLocks noRot="1" noChangeAspect="1" noMove="1" noResize="1" noEditPoints="1" noAdjustHandles="1" noChangeArrowheads="1" noChangeShapeType="1" noTextEdit="1"/>
                    </p:cNvSpPr>
                    <p:nvPr/>
                  </p:nvSpPr>
                  <p:spPr>
                    <a:xfrm>
                      <a:off x="1512331" y="3719227"/>
                      <a:ext cx="414108" cy="414108"/>
                    </a:xfrm>
                    <a:prstGeom prst="ellipse">
                      <a:avLst/>
                    </a:prstGeom>
                    <a:blipFill>
                      <a:blip r:embed="rId5"/>
                      <a:stretch>
                        <a:fillRect/>
                      </a:stretch>
                    </a:blipFill>
                    <a:ln>
                      <a:solidFill>
                        <a:schemeClr val="accent6">
                          <a:lumMod val="75000"/>
                        </a:schemeClr>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5" name="文本框 94">
                      <a:extLst>
                        <a:ext uri="{FF2B5EF4-FFF2-40B4-BE49-F238E27FC236}">
                          <a16:creationId xmlns:a16="http://schemas.microsoft.com/office/drawing/2014/main" id="{D3F4BF4F-0CC1-41F3-B1F0-3599F39D6FAE}"/>
                        </a:ext>
                      </a:extLst>
                    </p:cNvPr>
                    <p:cNvSpPr txBox="1"/>
                    <p:nvPr/>
                  </p:nvSpPr>
                  <p:spPr>
                    <a:xfrm>
                      <a:off x="1512331" y="3719227"/>
                      <a:ext cx="468923" cy="369332"/>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𝑤</m:t>
                                </m:r>
                              </m:e>
                              <m:sub>
                                <m:r>
                                  <a:rPr lang="en-US" altLang="zh-CN" b="0" i="1" smtClean="0">
                                    <a:latin typeface="Cambria Math" panose="02040503050406030204" pitchFamily="18" charset="0"/>
                                  </a:rPr>
                                  <m:t>4</m:t>
                                </m:r>
                              </m:sub>
                            </m:sSub>
                          </m:oMath>
                        </m:oMathPara>
                      </a14:m>
                      <a:endParaRPr lang="en-US" altLang="zh-CN" b="0" dirty="0"/>
                    </a:p>
                  </p:txBody>
                </p:sp>
              </mc:Choice>
              <mc:Fallback xmlns="">
                <p:sp>
                  <p:nvSpPr>
                    <p:cNvPr id="163" name="文本框 162">
                      <a:extLst>
                        <a:ext uri="{FF2B5EF4-FFF2-40B4-BE49-F238E27FC236}">
                          <a16:creationId xmlns:a16="http://schemas.microsoft.com/office/drawing/2014/main" id="{237E6BA5-B111-4046-8E66-2E8F6B9F866F}"/>
                        </a:ext>
                      </a:extLst>
                    </p:cNvPr>
                    <p:cNvSpPr txBox="1">
                      <a:spLocks noRot="1" noChangeAspect="1" noMove="1" noResize="1" noEditPoints="1" noAdjustHandles="1" noChangeArrowheads="1" noChangeShapeType="1" noTextEdit="1"/>
                    </p:cNvSpPr>
                    <p:nvPr/>
                  </p:nvSpPr>
                  <p:spPr>
                    <a:xfrm>
                      <a:off x="1512331" y="3719227"/>
                      <a:ext cx="468923" cy="369332"/>
                    </a:xfrm>
                    <a:prstGeom prst="rect">
                      <a:avLst/>
                    </a:prstGeom>
                    <a:blipFill>
                      <a:blip r:embed="rId9"/>
                      <a:stretch>
                        <a:fillRect b="-1639"/>
                      </a:stretch>
                    </a:blipFill>
                  </p:spPr>
                  <p:txBody>
                    <a:bodyPr/>
                    <a:lstStyle/>
                    <a:p>
                      <a:r>
                        <a:rPr lang="zh-CN" altLang="en-US">
                          <a:noFill/>
                        </a:rPr>
                        <a:t> </a:t>
                      </a:r>
                    </a:p>
                  </p:txBody>
                </p:sp>
              </mc:Fallback>
            </mc:AlternateContent>
          </p:grpSp>
          <p:grpSp>
            <p:nvGrpSpPr>
              <p:cNvPr id="96" name="组合 95">
                <a:extLst>
                  <a:ext uri="{FF2B5EF4-FFF2-40B4-BE49-F238E27FC236}">
                    <a16:creationId xmlns:a16="http://schemas.microsoft.com/office/drawing/2014/main" id="{BBE4319E-D50A-48CF-82A3-342887AFB004}"/>
                  </a:ext>
                </a:extLst>
              </p:cNvPr>
              <p:cNvGrpSpPr/>
              <p:nvPr/>
            </p:nvGrpSpPr>
            <p:grpSpPr>
              <a:xfrm>
                <a:off x="9872009" y="2873591"/>
                <a:ext cx="468923" cy="414108"/>
                <a:chOff x="1512331" y="3719227"/>
                <a:chExt cx="468923" cy="414108"/>
              </a:xfrm>
            </p:grpSpPr>
            <mc:AlternateContent xmlns:mc="http://schemas.openxmlformats.org/markup-compatibility/2006" xmlns:a14="http://schemas.microsoft.com/office/drawing/2010/main">
              <mc:Choice Requires="a14">
                <p:sp>
                  <p:nvSpPr>
                    <p:cNvPr id="97" name="椭圆 96">
                      <a:extLst>
                        <a:ext uri="{FF2B5EF4-FFF2-40B4-BE49-F238E27FC236}">
                          <a16:creationId xmlns:a16="http://schemas.microsoft.com/office/drawing/2014/main" id="{FC0D841A-C928-4BD8-B974-511F841936E1}"/>
                        </a:ext>
                      </a:extLst>
                    </p:cNvPr>
                    <p:cNvSpPr/>
                    <p:nvPr/>
                  </p:nvSpPr>
                  <p:spPr>
                    <a:xfrm>
                      <a:off x="1512331" y="3719227"/>
                      <a:ext cx="414108" cy="414108"/>
                    </a:xfrm>
                    <a:prstGeom prst="ellipse">
                      <a:avLst/>
                    </a:prstGeom>
                    <a:solidFill>
                      <a:schemeClr val="bg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m:rPr>
                                <m:sty m:val="p"/>
                              </m:rPr>
                              <a:rPr kumimoji="1" lang="en-US" altLang="zh-CN" i="1" smtClean="0">
                                <a:latin typeface="Cambria Math" panose="02040503050406030204" pitchFamily="18" charset="0"/>
                              </a:rPr>
                              <m:t>v</m:t>
                            </m:r>
                          </m:oMath>
                        </m:oMathPara>
                      </a14:m>
                      <a:endParaRPr kumimoji="1" lang="zh-CN" altLang="en-US" dirty="0"/>
                    </a:p>
                  </p:txBody>
                </p:sp>
              </mc:Choice>
              <mc:Fallback xmlns="">
                <p:sp>
                  <p:nvSpPr>
                    <p:cNvPr id="165" name="椭圆 164">
                      <a:extLst>
                        <a:ext uri="{FF2B5EF4-FFF2-40B4-BE49-F238E27FC236}">
                          <a16:creationId xmlns:a16="http://schemas.microsoft.com/office/drawing/2014/main" id="{722E3179-4742-4EEB-A1DB-A5378D4A8199}"/>
                        </a:ext>
                      </a:extLst>
                    </p:cNvPr>
                    <p:cNvSpPr>
                      <a:spLocks noRot="1" noChangeAspect="1" noMove="1" noResize="1" noEditPoints="1" noAdjustHandles="1" noChangeArrowheads="1" noChangeShapeType="1" noTextEdit="1"/>
                    </p:cNvSpPr>
                    <p:nvPr/>
                  </p:nvSpPr>
                  <p:spPr>
                    <a:xfrm>
                      <a:off x="1512331" y="3719227"/>
                      <a:ext cx="414108" cy="414108"/>
                    </a:xfrm>
                    <a:prstGeom prst="ellipse">
                      <a:avLst/>
                    </a:prstGeom>
                    <a:blipFill>
                      <a:blip r:embed="rId5"/>
                      <a:stretch>
                        <a:fillRect/>
                      </a:stretch>
                    </a:blipFill>
                    <a:ln>
                      <a:solidFill>
                        <a:schemeClr val="accent6">
                          <a:lumMod val="75000"/>
                        </a:schemeClr>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8" name="文本框 97">
                      <a:extLst>
                        <a:ext uri="{FF2B5EF4-FFF2-40B4-BE49-F238E27FC236}">
                          <a16:creationId xmlns:a16="http://schemas.microsoft.com/office/drawing/2014/main" id="{9CCA0445-A6F6-4773-910F-70F3128E55D5}"/>
                        </a:ext>
                      </a:extLst>
                    </p:cNvPr>
                    <p:cNvSpPr txBox="1"/>
                    <p:nvPr/>
                  </p:nvSpPr>
                  <p:spPr>
                    <a:xfrm>
                      <a:off x="1512331" y="3719227"/>
                      <a:ext cx="468923" cy="369332"/>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𝑤</m:t>
                                </m:r>
                              </m:e>
                              <m:sub>
                                <m:r>
                                  <a:rPr lang="en-US" altLang="zh-CN" b="0" i="1" smtClean="0">
                                    <a:latin typeface="Cambria Math" panose="02040503050406030204" pitchFamily="18" charset="0"/>
                                  </a:rPr>
                                  <m:t>5</m:t>
                                </m:r>
                              </m:sub>
                            </m:sSub>
                          </m:oMath>
                        </m:oMathPara>
                      </a14:m>
                      <a:endParaRPr lang="en-US" altLang="zh-CN" b="0" dirty="0"/>
                    </a:p>
                  </p:txBody>
                </p:sp>
              </mc:Choice>
              <mc:Fallback xmlns="">
                <p:sp>
                  <p:nvSpPr>
                    <p:cNvPr id="166" name="文本框 165">
                      <a:extLst>
                        <a:ext uri="{FF2B5EF4-FFF2-40B4-BE49-F238E27FC236}">
                          <a16:creationId xmlns:a16="http://schemas.microsoft.com/office/drawing/2014/main" id="{DC93AF00-5C70-4CFB-BC76-5F3AFBD2DB43}"/>
                        </a:ext>
                      </a:extLst>
                    </p:cNvPr>
                    <p:cNvSpPr txBox="1">
                      <a:spLocks noRot="1" noChangeAspect="1" noMove="1" noResize="1" noEditPoints="1" noAdjustHandles="1" noChangeArrowheads="1" noChangeShapeType="1" noTextEdit="1"/>
                    </p:cNvSpPr>
                    <p:nvPr/>
                  </p:nvSpPr>
                  <p:spPr>
                    <a:xfrm>
                      <a:off x="1512331" y="3719227"/>
                      <a:ext cx="468923" cy="369332"/>
                    </a:xfrm>
                    <a:prstGeom prst="rect">
                      <a:avLst/>
                    </a:prstGeom>
                    <a:blipFill>
                      <a:blip r:embed="rId10"/>
                      <a:stretch>
                        <a:fillRect b="-3279"/>
                      </a:stretch>
                    </a:blipFill>
                  </p:spPr>
                  <p:txBody>
                    <a:bodyPr/>
                    <a:lstStyle/>
                    <a:p>
                      <a:r>
                        <a:rPr lang="zh-CN" altLang="en-US">
                          <a:noFill/>
                        </a:rPr>
                        <a:t> </a:t>
                      </a:r>
                    </a:p>
                  </p:txBody>
                </p:sp>
              </mc:Fallback>
            </mc:AlternateContent>
          </p:grpSp>
          <p:cxnSp>
            <p:nvCxnSpPr>
              <p:cNvPr id="99" name="连接符: 曲线 98">
                <a:extLst>
                  <a:ext uri="{FF2B5EF4-FFF2-40B4-BE49-F238E27FC236}">
                    <a16:creationId xmlns:a16="http://schemas.microsoft.com/office/drawing/2014/main" id="{717D4206-9E59-43D4-9C99-A43EEBD7778C}"/>
                  </a:ext>
                </a:extLst>
              </p:cNvPr>
              <p:cNvCxnSpPr>
                <a:cxnSpLocks/>
                <a:stCxn id="85" idx="0"/>
                <a:endCxn id="89" idx="0"/>
              </p:cNvCxnSpPr>
              <p:nvPr/>
            </p:nvCxnSpPr>
            <p:spPr>
              <a:xfrm rot="5400000" flipH="1" flipV="1">
                <a:off x="7459584" y="2483718"/>
                <a:ext cx="12700" cy="779746"/>
              </a:xfrm>
              <a:prstGeom prst="curvedConnector3">
                <a:avLst>
                  <a:gd name="adj1" fmla="val 1800000"/>
                </a:avLst>
              </a:prstGeom>
              <a:ln w="127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连接符: 曲线 99">
                <a:extLst>
                  <a:ext uri="{FF2B5EF4-FFF2-40B4-BE49-F238E27FC236}">
                    <a16:creationId xmlns:a16="http://schemas.microsoft.com/office/drawing/2014/main" id="{7FB2C97F-1579-4B7E-A89B-0034E583017B}"/>
                  </a:ext>
                </a:extLst>
              </p:cNvPr>
              <p:cNvCxnSpPr>
                <a:cxnSpLocks/>
                <a:stCxn id="86" idx="0"/>
                <a:endCxn id="92" idx="0"/>
              </p:cNvCxnSpPr>
              <p:nvPr/>
            </p:nvCxnSpPr>
            <p:spPr>
              <a:xfrm rot="5400000" flipH="1" flipV="1">
                <a:off x="7849457" y="2121253"/>
                <a:ext cx="12700" cy="1504676"/>
              </a:xfrm>
              <a:prstGeom prst="curvedConnector3">
                <a:avLst>
                  <a:gd name="adj1" fmla="val 3153843"/>
                </a:avLst>
              </a:prstGeom>
              <a:ln w="127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连接符: 曲线 100">
                <a:extLst>
                  <a:ext uri="{FF2B5EF4-FFF2-40B4-BE49-F238E27FC236}">
                    <a16:creationId xmlns:a16="http://schemas.microsoft.com/office/drawing/2014/main" id="{22EE3267-1DBC-405B-9EEE-A07AEB08C194}"/>
                  </a:ext>
                </a:extLst>
              </p:cNvPr>
              <p:cNvCxnSpPr>
                <a:cxnSpLocks/>
                <a:stCxn id="86" idx="0"/>
                <a:endCxn id="95" idx="0"/>
              </p:cNvCxnSpPr>
              <p:nvPr/>
            </p:nvCxnSpPr>
            <p:spPr>
              <a:xfrm rot="5400000" flipH="1" flipV="1">
                <a:off x="8225626" y="1745084"/>
                <a:ext cx="12700" cy="2257014"/>
              </a:xfrm>
              <a:prstGeom prst="curvedConnector3">
                <a:avLst>
                  <a:gd name="adj1" fmla="val 4261535"/>
                </a:avLst>
              </a:prstGeom>
              <a:ln w="127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连接符: 曲线 101">
                <a:extLst>
                  <a:ext uri="{FF2B5EF4-FFF2-40B4-BE49-F238E27FC236}">
                    <a16:creationId xmlns:a16="http://schemas.microsoft.com/office/drawing/2014/main" id="{C46BFFA0-376B-4ABA-B158-7AD81F2F397A}"/>
                  </a:ext>
                </a:extLst>
              </p:cNvPr>
              <p:cNvCxnSpPr>
                <a:cxnSpLocks/>
                <a:stCxn id="88" idx="4"/>
                <a:endCxn id="91" idx="4"/>
              </p:cNvCxnSpPr>
              <p:nvPr/>
            </p:nvCxnSpPr>
            <p:spPr>
              <a:xfrm rot="16200000" flipH="1">
                <a:off x="8198218" y="2911530"/>
                <a:ext cx="12700" cy="752338"/>
              </a:xfrm>
              <a:prstGeom prst="curvedConnector3">
                <a:avLst>
                  <a:gd name="adj1" fmla="val 1800000"/>
                </a:avLst>
              </a:prstGeom>
              <a:ln w="127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连接符: 曲线 102">
                <a:extLst>
                  <a:ext uri="{FF2B5EF4-FFF2-40B4-BE49-F238E27FC236}">
                    <a16:creationId xmlns:a16="http://schemas.microsoft.com/office/drawing/2014/main" id="{9620771D-B4E2-437C-9338-0699681DE411}"/>
                  </a:ext>
                </a:extLst>
              </p:cNvPr>
              <p:cNvCxnSpPr>
                <a:cxnSpLocks/>
                <a:stCxn id="88" idx="4"/>
                <a:endCxn id="95" idx="2"/>
              </p:cNvCxnSpPr>
              <p:nvPr/>
            </p:nvCxnSpPr>
            <p:spPr>
              <a:xfrm rot="5400000" flipH="1" flipV="1">
                <a:off x="8565703" y="2499269"/>
                <a:ext cx="44776" cy="1532084"/>
              </a:xfrm>
              <a:prstGeom prst="curvedConnector3">
                <a:avLst>
                  <a:gd name="adj1" fmla="val -807265"/>
                </a:avLst>
              </a:prstGeom>
              <a:ln w="127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连接符: 曲线 103">
                <a:extLst>
                  <a:ext uri="{FF2B5EF4-FFF2-40B4-BE49-F238E27FC236}">
                    <a16:creationId xmlns:a16="http://schemas.microsoft.com/office/drawing/2014/main" id="{B165251E-FFD7-4221-A4C6-FAA81D3164CF}"/>
                  </a:ext>
                </a:extLst>
              </p:cNvPr>
              <p:cNvCxnSpPr>
                <a:cxnSpLocks/>
                <a:stCxn id="88" idx="4"/>
                <a:endCxn id="98" idx="2"/>
              </p:cNvCxnSpPr>
              <p:nvPr/>
            </p:nvCxnSpPr>
            <p:spPr>
              <a:xfrm rot="5400000" flipH="1" flipV="1">
                <a:off x="8941872" y="2123100"/>
                <a:ext cx="44776" cy="2284422"/>
              </a:xfrm>
              <a:prstGeom prst="curvedConnector3">
                <a:avLst>
                  <a:gd name="adj1" fmla="val -1243626"/>
                </a:avLst>
              </a:prstGeom>
              <a:ln w="127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连接符: 曲线 104">
                <a:extLst>
                  <a:ext uri="{FF2B5EF4-FFF2-40B4-BE49-F238E27FC236}">
                    <a16:creationId xmlns:a16="http://schemas.microsoft.com/office/drawing/2014/main" id="{5DB29023-B84E-42DB-90B4-8192C60EBDB2}"/>
                  </a:ext>
                </a:extLst>
              </p:cNvPr>
              <p:cNvCxnSpPr>
                <a:cxnSpLocks/>
                <a:stCxn id="92" idx="0"/>
                <a:endCxn id="95" idx="0"/>
              </p:cNvCxnSpPr>
              <p:nvPr/>
            </p:nvCxnSpPr>
            <p:spPr>
              <a:xfrm rot="5400000" flipH="1" flipV="1">
                <a:off x="8977964" y="2497422"/>
                <a:ext cx="12700" cy="752338"/>
              </a:xfrm>
              <a:prstGeom prst="curvedConnector3">
                <a:avLst>
                  <a:gd name="adj1" fmla="val 1800000"/>
                </a:avLst>
              </a:prstGeom>
              <a:ln w="127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连接符: 曲线 105">
                <a:extLst>
                  <a:ext uri="{FF2B5EF4-FFF2-40B4-BE49-F238E27FC236}">
                    <a16:creationId xmlns:a16="http://schemas.microsoft.com/office/drawing/2014/main" id="{0B361A16-C028-4442-A035-B22C33C1EF84}"/>
                  </a:ext>
                </a:extLst>
              </p:cNvPr>
              <p:cNvCxnSpPr>
                <a:cxnSpLocks/>
                <a:stCxn id="91" idx="0"/>
                <a:endCxn id="98" idx="0"/>
              </p:cNvCxnSpPr>
              <p:nvPr/>
            </p:nvCxnSpPr>
            <p:spPr>
              <a:xfrm rot="5400000" flipH="1" flipV="1">
                <a:off x="9340429" y="2107549"/>
                <a:ext cx="12700" cy="1532084"/>
              </a:xfrm>
              <a:prstGeom prst="curvedConnector3">
                <a:avLst>
                  <a:gd name="adj1" fmla="val 3030772"/>
                </a:avLst>
              </a:prstGeom>
              <a:ln w="127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连接符: 曲线 106">
                <a:extLst>
                  <a:ext uri="{FF2B5EF4-FFF2-40B4-BE49-F238E27FC236}">
                    <a16:creationId xmlns:a16="http://schemas.microsoft.com/office/drawing/2014/main" id="{169FFDCB-B484-4C97-93E7-76ACF48B8239}"/>
                  </a:ext>
                </a:extLst>
              </p:cNvPr>
              <p:cNvCxnSpPr>
                <a:cxnSpLocks/>
                <a:stCxn id="94" idx="4"/>
                <a:endCxn id="97" idx="4"/>
              </p:cNvCxnSpPr>
              <p:nvPr/>
            </p:nvCxnSpPr>
            <p:spPr>
              <a:xfrm rot="16200000" flipH="1">
                <a:off x="9702894" y="2911530"/>
                <a:ext cx="12700" cy="752338"/>
              </a:xfrm>
              <a:prstGeom prst="curvedConnector3">
                <a:avLst>
                  <a:gd name="adj1" fmla="val 1800000"/>
                </a:avLst>
              </a:prstGeom>
              <a:ln w="127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nvGrpSpPr>
              <p:cNvPr id="108" name="组合 107">
                <a:extLst>
                  <a:ext uri="{FF2B5EF4-FFF2-40B4-BE49-F238E27FC236}">
                    <a16:creationId xmlns:a16="http://schemas.microsoft.com/office/drawing/2014/main" id="{77E61DCA-7FD6-486A-84F6-13F3871B947C}"/>
                  </a:ext>
                </a:extLst>
              </p:cNvPr>
              <p:cNvGrpSpPr/>
              <p:nvPr/>
            </p:nvGrpSpPr>
            <p:grpSpPr>
              <a:xfrm>
                <a:off x="7822049" y="3294049"/>
                <a:ext cx="2345040" cy="1618302"/>
                <a:chOff x="2458841" y="4223698"/>
                <a:chExt cx="2345040" cy="1618302"/>
              </a:xfrm>
            </p:grpSpPr>
            <p:cxnSp>
              <p:nvCxnSpPr>
                <p:cNvPr id="109" name="直接连接符 108">
                  <a:extLst>
                    <a:ext uri="{FF2B5EF4-FFF2-40B4-BE49-F238E27FC236}">
                      <a16:creationId xmlns:a16="http://schemas.microsoft.com/office/drawing/2014/main" id="{805B7A93-9650-4433-965E-01B5DFAF3B53}"/>
                    </a:ext>
                  </a:extLst>
                </p:cNvPr>
                <p:cNvCxnSpPr>
                  <a:cxnSpLocks/>
                </p:cNvCxnSpPr>
                <p:nvPr/>
              </p:nvCxnSpPr>
              <p:spPr>
                <a:xfrm flipV="1">
                  <a:off x="2458841" y="4223698"/>
                  <a:ext cx="0" cy="1618302"/>
                </a:xfrm>
                <a:prstGeom prst="line">
                  <a:avLst/>
                </a:prstGeom>
                <a:ln w="28575">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110" name="直接连接符 109">
                  <a:extLst>
                    <a:ext uri="{FF2B5EF4-FFF2-40B4-BE49-F238E27FC236}">
                      <a16:creationId xmlns:a16="http://schemas.microsoft.com/office/drawing/2014/main" id="{0AA703CA-3B24-4E25-87F3-68090E469565}"/>
                    </a:ext>
                  </a:extLst>
                </p:cNvPr>
                <p:cNvCxnSpPr>
                  <a:cxnSpLocks/>
                </p:cNvCxnSpPr>
                <p:nvPr/>
              </p:nvCxnSpPr>
              <p:spPr>
                <a:xfrm flipV="1">
                  <a:off x="4803881" y="4223698"/>
                  <a:ext cx="0" cy="1618302"/>
                </a:xfrm>
                <a:prstGeom prst="line">
                  <a:avLst/>
                </a:prstGeom>
                <a:ln w="28575">
                  <a:solidFill>
                    <a:schemeClr val="accent2"/>
                  </a:solidFill>
                  <a:prstDash val="dash"/>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11" name="文本框 110">
                    <a:extLst>
                      <a:ext uri="{FF2B5EF4-FFF2-40B4-BE49-F238E27FC236}">
                        <a16:creationId xmlns:a16="http://schemas.microsoft.com/office/drawing/2014/main" id="{307F468A-B4F7-4BAA-B90D-24D59FE6D580}"/>
                      </a:ext>
                    </a:extLst>
                  </p:cNvPr>
                  <p:cNvSpPr txBox="1"/>
                  <p:nvPr/>
                </p:nvSpPr>
                <p:spPr>
                  <a:xfrm>
                    <a:off x="8024164" y="4117869"/>
                    <a:ext cx="1895746" cy="707886"/>
                  </a:xfrm>
                  <a:prstGeom prst="rect">
                    <a:avLst/>
                  </a:prstGeom>
                  <a:noFill/>
                </p:spPr>
                <p:txBody>
                  <a:bodyPr wrap="square">
                    <a:spAutoFit/>
                  </a:bodyPr>
                  <a:lstStyle/>
                  <a:p>
                    <a:pPr algn="ctr">
                      <a:lnSpc>
                        <a:spcPts val="2400"/>
                      </a:lnSpc>
                    </a:pPr>
                    <a:r>
                      <a:rPr lang="zh-CN" altLang="en-US" sz="2000" dirty="0">
                        <a:latin typeface="微软雅黑" panose="020B0503020204020204" pitchFamily="34" charset="-122"/>
                        <a:ea typeface="微软雅黑" panose="020B0503020204020204" pitchFamily="34" charset="-122"/>
                      </a:rPr>
                      <a:t>最大实体长度</a:t>
                    </a:r>
                    <a:endParaRPr lang="en-US" altLang="zh-CN" sz="2000" dirty="0">
                      <a:latin typeface="微软雅黑" panose="020B0503020204020204" pitchFamily="34" charset="-122"/>
                      <a:ea typeface="微软雅黑" panose="020B0503020204020204" pitchFamily="34" charset="-122"/>
                    </a:endParaRPr>
                  </a:p>
                  <a:p>
                    <a:pPr algn="ctr">
                      <a:lnSpc>
                        <a:spcPts val="2400"/>
                      </a:lnSpc>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ea typeface="微软雅黑" panose="020B0503020204020204" pitchFamily="34" charset="-122"/>
                            </a:rPr>
                            <m:t>𝐿</m:t>
                          </m:r>
                        </m:oMath>
                      </m:oMathPara>
                    </a14:m>
                    <a:endParaRPr lang="en-US" altLang="zh-CN" sz="2000" b="0" dirty="0">
                      <a:latin typeface="微软雅黑" panose="020B0503020204020204" pitchFamily="34" charset="-122"/>
                      <a:ea typeface="微软雅黑" panose="020B0503020204020204" pitchFamily="34" charset="-122"/>
                    </a:endParaRPr>
                  </a:p>
                </p:txBody>
              </p:sp>
            </mc:Choice>
            <mc:Fallback xmlns="">
              <p:sp>
                <p:nvSpPr>
                  <p:cNvPr id="111" name="文本框 110">
                    <a:extLst>
                      <a:ext uri="{FF2B5EF4-FFF2-40B4-BE49-F238E27FC236}">
                        <a16:creationId xmlns:a16="http://schemas.microsoft.com/office/drawing/2014/main" id="{307F468A-B4F7-4BAA-B90D-24D59FE6D580}"/>
                      </a:ext>
                    </a:extLst>
                  </p:cNvPr>
                  <p:cNvSpPr txBox="1">
                    <a:spLocks noRot="1" noChangeAspect="1" noMove="1" noResize="1" noEditPoints="1" noAdjustHandles="1" noChangeArrowheads="1" noChangeShapeType="1" noTextEdit="1"/>
                  </p:cNvSpPr>
                  <p:nvPr/>
                </p:nvSpPr>
                <p:spPr>
                  <a:xfrm>
                    <a:off x="8024164" y="4117869"/>
                    <a:ext cx="1895746" cy="707886"/>
                  </a:xfrm>
                  <a:prstGeom prst="rect">
                    <a:avLst/>
                  </a:prstGeom>
                  <a:blipFill>
                    <a:blip r:embed="rId12"/>
                    <a:stretch>
                      <a:fillRect t="-5172"/>
                    </a:stretch>
                  </a:blipFill>
                </p:spPr>
                <p:txBody>
                  <a:bodyPr/>
                  <a:lstStyle/>
                  <a:p>
                    <a:r>
                      <a:rPr lang="zh-CN" altLang="en-US">
                        <a:noFill/>
                      </a:rPr>
                      <a:t> </a:t>
                    </a:r>
                  </a:p>
                </p:txBody>
              </p:sp>
            </mc:Fallback>
          </mc:AlternateContent>
          <p:cxnSp>
            <p:nvCxnSpPr>
              <p:cNvPr id="112" name="直接箭头连接符 111">
                <a:extLst>
                  <a:ext uri="{FF2B5EF4-FFF2-40B4-BE49-F238E27FC236}">
                    <a16:creationId xmlns:a16="http://schemas.microsoft.com/office/drawing/2014/main" id="{D70C2BB2-A2F7-4D7F-9883-37BB37E0ADC2}"/>
                  </a:ext>
                </a:extLst>
              </p:cNvPr>
              <p:cNvCxnSpPr>
                <a:cxnSpLocks/>
              </p:cNvCxnSpPr>
              <p:nvPr/>
            </p:nvCxnSpPr>
            <p:spPr>
              <a:xfrm>
                <a:off x="9745632" y="4571534"/>
                <a:ext cx="360000" cy="0"/>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直接箭头连接符 112">
                <a:extLst>
                  <a:ext uri="{FF2B5EF4-FFF2-40B4-BE49-F238E27FC236}">
                    <a16:creationId xmlns:a16="http://schemas.microsoft.com/office/drawing/2014/main" id="{9CBAFFAD-40EC-4D20-B41A-A77B003C90CF}"/>
                  </a:ext>
                </a:extLst>
              </p:cNvPr>
              <p:cNvCxnSpPr>
                <a:cxnSpLocks/>
              </p:cNvCxnSpPr>
              <p:nvPr/>
            </p:nvCxnSpPr>
            <p:spPr>
              <a:xfrm flipH="1">
                <a:off x="7855807" y="4561592"/>
                <a:ext cx="360000" cy="0"/>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15" name="文本框 114">
                  <a:extLst>
                    <a:ext uri="{FF2B5EF4-FFF2-40B4-BE49-F238E27FC236}">
                      <a16:creationId xmlns:a16="http://schemas.microsoft.com/office/drawing/2014/main" id="{FA645DEE-5CB7-4EED-AF34-67587A4A698F}"/>
                    </a:ext>
                  </a:extLst>
                </p:cNvPr>
                <p:cNvSpPr txBox="1"/>
                <p:nvPr/>
              </p:nvSpPr>
              <p:spPr>
                <a:xfrm>
                  <a:off x="5887921" y="1480730"/>
                  <a:ext cx="5312518" cy="641073"/>
                </a:xfrm>
                <a:prstGeom prst="rect">
                  <a:avLst/>
                </a:prstGeom>
                <a:noFill/>
              </p:spPr>
              <p:txBody>
                <a:bodyPr wrap="square">
                  <a:spAutoFit/>
                </a:bodyPr>
                <a:lstStyle/>
                <a:p>
                  <a:pPr>
                    <a:lnSpc>
                      <a:spcPct val="150000"/>
                    </a:lnSpc>
                  </a:pPr>
                  <a:r>
                    <a:rPr lang="zh-CN" altLang="en-US" sz="2400" b="0" dirty="0">
                      <a:ea typeface="微软雅黑" panose="020B0503020204020204" pitchFamily="34" charset="-122"/>
                    </a:rPr>
                    <a:t>有向图 </a:t>
                  </a:r>
                  <a14:m>
                    <m:oMath xmlns:m="http://schemas.openxmlformats.org/officeDocument/2006/math">
                      <m:sSub>
                        <m:sSubPr>
                          <m:ctrlPr>
                            <a:rPr lang="en-US" altLang="zh-CN" sz="2400" b="0" i="1" smtClean="0">
                              <a:latin typeface="Cambria Math" panose="02040503050406030204" pitchFamily="18" charset="0"/>
                              <a:ea typeface="微软雅黑" panose="020B0503020204020204" pitchFamily="34" charset="-122"/>
                            </a:rPr>
                          </m:ctrlPr>
                        </m:sSubPr>
                        <m:e>
                          <m:r>
                            <m:rPr>
                              <m:sty m:val="p"/>
                            </m:rPr>
                            <a:rPr lang="en-US" altLang="zh-CN" sz="2400" b="0" i="0" smtClean="0">
                              <a:latin typeface="Cambria Math" panose="02040503050406030204" pitchFamily="18" charset="0"/>
                              <a:ea typeface="微软雅黑" panose="020B0503020204020204" pitchFamily="34" charset="-122"/>
                            </a:rPr>
                            <m:t>G</m:t>
                          </m:r>
                        </m:e>
                        <m:sub>
                          <m:r>
                            <a:rPr lang="en-US" altLang="zh-CN" sz="2400" b="0" i="1" smtClean="0">
                              <a:latin typeface="Cambria Math" panose="02040503050406030204" pitchFamily="18" charset="0"/>
                              <a:ea typeface="微软雅黑" panose="020B0503020204020204" pitchFamily="34" charset="-122"/>
                            </a:rPr>
                            <m:t>1</m:t>
                          </m:r>
                        </m:sub>
                      </m:sSub>
                      <m:r>
                        <a:rPr lang="en-US" altLang="zh-CN" sz="2400" b="0" i="1" smtClean="0">
                          <a:latin typeface="Cambria Math" panose="02040503050406030204" pitchFamily="18" charset="0"/>
                          <a:ea typeface="微软雅黑" panose="020B0503020204020204" pitchFamily="34" charset="-122"/>
                        </a:rPr>
                        <m:t>: </m:t>
                      </m:r>
                      <m:r>
                        <a:rPr lang="en-US" altLang="zh-CN" sz="2400" b="0" i="1" smtClean="0">
                          <a:latin typeface="Cambria Math" panose="02040503050406030204" pitchFamily="18" charset="0"/>
                          <a:ea typeface="微软雅黑" panose="020B0503020204020204" pitchFamily="34" charset="-122"/>
                        </a:rPr>
                        <m:t>𝐼𝐹</m:t>
                      </m:r>
                      <m:r>
                        <a:rPr lang="en-US" altLang="zh-CN" sz="2400" b="0" i="1" smtClean="0">
                          <a:latin typeface="Cambria Math" panose="02040503050406030204" pitchFamily="18" charset="0"/>
                          <a:ea typeface="微软雅黑" panose="020B0503020204020204" pitchFamily="34" charset="-122"/>
                        </a:rPr>
                        <m:t> </m:t>
                      </m:r>
                      <m:r>
                        <a:rPr lang="en-US" altLang="zh-CN" sz="2400" b="0" i="1" smtClean="0">
                          <a:latin typeface="Cambria Math" panose="02040503050406030204" pitchFamily="18" charset="0"/>
                          <a:ea typeface="微软雅黑" panose="020B0503020204020204" pitchFamily="34" charset="-122"/>
                        </a:rPr>
                        <m:t>𝑗</m:t>
                      </m:r>
                      <m:r>
                        <a:rPr lang="en-US" altLang="zh-CN" sz="2400" b="0" i="1" smtClean="0">
                          <a:latin typeface="Cambria Math" panose="02040503050406030204" pitchFamily="18" charset="0"/>
                          <a:ea typeface="微软雅黑" panose="020B0503020204020204" pitchFamily="34" charset="-122"/>
                        </a:rPr>
                        <m:t> −</m:t>
                      </m:r>
                      <m:r>
                        <a:rPr lang="en-US" altLang="zh-CN" sz="2400" b="0" i="1" smtClean="0">
                          <a:latin typeface="Cambria Math" panose="02040503050406030204" pitchFamily="18" charset="0"/>
                          <a:ea typeface="微软雅黑" panose="020B0503020204020204" pitchFamily="34" charset="-122"/>
                        </a:rPr>
                        <m:t>𝑖</m:t>
                      </m:r>
                      <m:r>
                        <a:rPr lang="en-US" altLang="zh-CN" sz="2400" b="0" i="1" smtClean="0">
                          <a:latin typeface="Cambria Math" panose="02040503050406030204" pitchFamily="18" charset="0"/>
                          <a:ea typeface="微软雅黑" panose="020B0503020204020204" pitchFamily="34" charset="-122"/>
                        </a:rPr>
                        <m:t>&lt;</m:t>
                      </m:r>
                      <m:r>
                        <a:rPr lang="en-US" altLang="zh-CN" sz="2400" b="1" i="1" smtClean="0">
                          <a:solidFill>
                            <a:srgbClr val="FF0000"/>
                          </a:solidFill>
                          <a:latin typeface="Cambria Math" panose="02040503050406030204" pitchFamily="18" charset="0"/>
                          <a:ea typeface="微软雅黑" panose="020B0503020204020204" pitchFamily="34" charset="-122"/>
                        </a:rPr>
                        <m:t>𝑳</m:t>
                      </m:r>
                      <m:r>
                        <a:rPr lang="en-US" altLang="zh-CN" sz="2400" b="0" i="1" smtClean="0">
                          <a:latin typeface="Cambria Math" panose="02040503050406030204" pitchFamily="18" charset="0"/>
                          <a:ea typeface="微软雅黑" panose="020B0503020204020204" pitchFamily="34" charset="-122"/>
                        </a:rPr>
                        <m:t>, </m:t>
                      </m:r>
                      <m:r>
                        <a:rPr lang="en-US" altLang="zh-CN" sz="2400" b="0" i="1" smtClean="0">
                          <a:latin typeface="Cambria Math" panose="02040503050406030204" pitchFamily="18" charset="0"/>
                          <a:ea typeface="微软雅黑" panose="020B0503020204020204" pitchFamily="34" charset="-122"/>
                        </a:rPr>
                        <m:t>𝑇h𝑒𝑛</m:t>
                      </m:r>
                      <m:r>
                        <a:rPr lang="en-US" altLang="zh-CN" sz="2400" b="0" i="1" smtClean="0">
                          <a:latin typeface="Cambria Math" panose="02040503050406030204" pitchFamily="18" charset="0"/>
                          <a:ea typeface="微软雅黑" panose="020B0503020204020204" pitchFamily="34" charset="-122"/>
                        </a:rPr>
                        <m:t> </m:t>
                      </m:r>
                      <m:sSub>
                        <m:sSubPr>
                          <m:ctrlPr>
                            <a:rPr lang="en-US" altLang="zh-CN" sz="2400" b="0" i="1" smtClean="0">
                              <a:latin typeface="Cambria Math" panose="02040503050406030204" pitchFamily="18" charset="0"/>
                              <a:ea typeface="微软雅黑" panose="020B0503020204020204" pitchFamily="34" charset="-122"/>
                            </a:rPr>
                          </m:ctrlPr>
                        </m:sSubPr>
                        <m:e>
                          <m:r>
                            <a:rPr lang="en-US" altLang="zh-CN" sz="2400" b="0" i="1" smtClean="0">
                              <a:latin typeface="Cambria Math" panose="02040503050406030204" pitchFamily="18" charset="0"/>
                              <a:ea typeface="微软雅黑" panose="020B0503020204020204" pitchFamily="34" charset="-122"/>
                            </a:rPr>
                            <m:t>𝑤</m:t>
                          </m:r>
                        </m:e>
                        <m:sub>
                          <m:r>
                            <a:rPr lang="en-US" altLang="zh-CN" sz="2400" b="0" i="1" smtClean="0">
                              <a:latin typeface="Cambria Math" panose="02040503050406030204" pitchFamily="18" charset="0"/>
                              <a:ea typeface="微软雅黑" panose="020B0503020204020204" pitchFamily="34" charset="-122"/>
                            </a:rPr>
                            <m:t>𝑖</m:t>
                          </m:r>
                        </m:sub>
                      </m:sSub>
                      <m:r>
                        <a:rPr lang="en-US" altLang="zh-CN" sz="2400" b="0" i="1" smtClean="0">
                          <a:latin typeface="Cambria Math" panose="02040503050406030204" pitchFamily="18" charset="0"/>
                          <a:ea typeface="微软雅黑" panose="020B0503020204020204" pitchFamily="34" charset="-122"/>
                        </a:rPr>
                        <m:t>→</m:t>
                      </m:r>
                      <m:sSub>
                        <m:sSubPr>
                          <m:ctrlPr>
                            <a:rPr lang="en-US" altLang="zh-CN" sz="2400" b="0" i="1" smtClean="0">
                              <a:latin typeface="Cambria Math" panose="02040503050406030204" pitchFamily="18" charset="0"/>
                              <a:ea typeface="微软雅黑" panose="020B0503020204020204" pitchFamily="34" charset="-122"/>
                            </a:rPr>
                          </m:ctrlPr>
                        </m:sSubPr>
                        <m:e>
                          <m:r>
                            <a:rPr lang="en-US" altLang="zh-CN" sz="2400" b="0" i="1" smtClean="0">
                              <a:latin typeface="Cambria Math" panose="02040503050406030204" pitchFamily="18" charset="0"/>
                              <a:ea typeface="微软雅黑" panose="020B0503020204020204" pitchFamily="34" charset="-122"/>
                            </a:rPr>
                            <m:t>𝑤</m:t>
                          </m:r>
                        </m:e>
                        <m:sub>
                          <m:r>
                            <a:rPr lang="en-US" altLang="zh-CN" sz="2400" b="0" i="1" smtClean="0">
                              <a:latin typeface="Cambria Math" panose="02040503050406030204" pitchFamily="18" charset="0"/>
                              <a:ea typeface="微软雅黑" panose="020B0503020204020204" pitchFamily="34" charset="-122"/>
                            </a:rPr>
                            <m:t>𝑗</m:t>
                          </m:r>
                        </m:sub>
                      </m:sSub>
                    </m:oMath>
                  </a14:m>
                  <a:endParaRPr lang="en-US" altLang="zh-CN" sz="2400" b="0" dirty="0">
                    <a:latin typeface="微软雅黑" panose="020B0503020204020204" pitchFamily="34" charset="-122"/>
                    <a:ea typeface="微软雅黑" panose="020B0503020204020204" pitchFamily="34" charset="-122"/>
                  </a:endParaRPr>
                </a:p>
              </p:txBody>
            </p:sp>
          </mc:Choice>
          <mc:Fallback xmlns="">
            <p:sp>
              <p:nvSpPr>
                <p:cNvPr id="115" name="文本框 114">
                  <a:extLst>
                    <a:ext uri="{FF2B5EF4-FFF2-40B4-BE49-F238E27FC236}">
                      <a16:creationId xmlns:a16="http://schemas.microsoft.com/office/drawing/2014/main" id="{FA645DEE-5CB7-4EED-AF34-67587A4A698F}"/>
                    </a:ext>
                  </a:extLst>
                </p:cNvPr>
                <p:cNvSpPr txBox="1">
                  <a:spLocks noRot="1" noChangeAspect="1" noMove="1" noResize="1" noEditPoints="1" noAdjustHandles="1" noChangeArrowheads="1" noChangeShapeType="1" noTextEdit="1"/>
                </p:cNvSpPr>
                <p:nvPr/>
              </p:nvSpPr>
              <p:spPr>
                <a:xfrm>
                  <a:off x="5887921" y="1480730"/>
                  <a:ext cx="5312518" cy="641073"/>
                </a:xfrm>
                <a:prstGeom prst="rect">
                  <a:avLst/>
                </a:prstGeom>
                <a:blipFill>
                  <a:blip r:embed="rId13"/>
                  <a:stretch>
                    <a:fillRect l="-1837" b="-16190"/>
                  </a:stretch>
                </a:blipFill>
              </p:spPr>
              <p:txBody>
                <a:bodyPr/>
                <a:lstStyle/>
                <a:p>
                  <a:r>
                    <a:rPr lang="zh-CN" altLang="en-US">
                      <a:noFill/>
                    </a:rPr>
                    <a:t> </a:t>
                  </a:r>
                </a:p>
              </p:txBody>
            </p:sp>
          </mc:Fallback>
        </mc:AlternateContent>
      </p:grpSp>
      <p:sp>
        <p:nvSpPr>
          <p:cNvPr id="121" name="箭头: 右 120">
            <a:extLst>
              <a:ext uri="{FF2B5EF4-FFF2-40B4-BE49-F238E27FC236}">
                <a16:creationId xmlns:a16="http://schemas.microsoft.com/office/drawing/2014/main" id="{45BCEB47-F856-4F78-B4D7-C8549B1F2695}"/>
              </a:ext>
            </a:extLst>
          </p:cNvPr>
          <p:cNvSpPr/>
          <p:nvPr/>
        </p:nvSpPr>
        <p:spPr>
          <a:xfrm rot="5400000">
            <a:off x="1728342" y="4549035"/>
            <a:ext cx="906928" cy="293132"/>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7" name="立方体 16">
            <a:extLst>
              <a:ext uri="{FF2B5EF4-FFF2-40B4-BE49-F238E27FC236}">
                <a16:creationId xmlns:a16="http://schemas.microsoft.com/office/drawing/2014/main" id="{753585EE-3906-421C-9458-34FD2F5FEAE6}"/>
              </a:ext>
            </a:extLst>
          </p:cNvPr>
          <p:cNvSpPr/>
          <p:nvPr/>
        </p:nvSpPr>
        <p:spPr>
          <a:xfrm>
            <a:off x="1273025" y="5275040"/>
            <a:ext cx="1817563" cy="1376298"/>
          </a:xfrm>
          <a:prstGeom prst="cube">
            <a:avLst>
              <a:gd name="adj" fmla="val 10946"/>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400" b="1" dirty="0">
                <a:solidFill>
                  <a:schemeClr val="tx1"/>
                </a:solidFill>
                <a:latin typeface="+mj-ea"/>
                <a:ea typeface="+mj-ea"/>
              </a:rPr>
              <a:t>Bert</a:t>
            </a:r>
            <a:endParaRPr kumimoji="1" lang="zh-CN" altLang="en-US" sz="2400" b="1" dirty="0">
              <a:solidFill>
                <a:schemeClr val="tx1"/>
              </a:solidFill>
              <a:latin typeface="+mj-ea"/>
              <a:ea typeface="+mj-ea"/>
            </a:endParaRPr>
          </a:p>
        </p:txBody>
      </p:sp>
      <p:sp>
        <p:nvSpPr>
          <p:cNvPr id="18" name="箭头: 直角上 17">
            <a:extLst>
              <a:ext uri="{FF2B5EF4-FFF2-40B4-BE49-F238E27FC236}">
                <a16:creationId xmlns:a16="http://schemas.microsoft.com/office/drawing/2014/main" id="{F736CA75-9F49-4A3C-8A8A-9F032220C603}"/>
              </a:ext>
            </a:extLst>
          </p:cNvPr>
          <p:cNvSpPr/>
          <p:nvPr/>
        </p:nvSpPr>
        <p:spPr>
          <a:xfrm>
            <a:off x="3404221" y="4779545"/>
            <a:ext cx="5629404" cy="1259760"/>
          </a:xfrm>
          <a:prstGeom prst="bentUpArrow">
            <a:avLst>
              <a:gd name="adj1" fmla="val 16499"/>
              <a:gd name="adj2" fmla="val 25000"/>
              <a:gd name="adj3" fmla="val 25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25" name="文本框 124">
            <a:extLst>
              <a:ext uri="{FF2B5EF4-FFF2-40B4-BE49-F238E27FC236}">
                <a16:creationId xmlns:a16="http://schemas.microsoft.com/office/drawing/2014/main" id="{714E6B1E-4868-4259-A2C9-DDD1A39E94BE}"/>
              </a:ext>
            </a:extLst>
          </p:cNvPr>
          <p:cNvSpPr txBox="1"/>
          <p:nvPr/>
        </p:nvSpPr>
        <p:spPr>
          <a:xfrm>
            <a:off x="4217122" y="5184638"/>
            <a:ext cx="4003601" cy="581057"/>
          </a:xfrm>
          <a:prstGeom prst="rect">
            <a:avLst/>
          </a:prstGeom>
          <a:noFill/>
        </p:spPr>
        <p:txBody>
          <a:bodyPr wrap="square">
            <a:spAutoFit/>
          </a:bodyPr>
          <a:lstStyle/>
          <a:p>
            <a:pPr algn="ctr">
              <a:lnSpc>
                <a:spcPct val="150000"/>
              </a:lnSpc>
            </a:pPr>
            <a:r>
              <a:rPr lang="zh-CN" altLang="en-US" sz="2400" b="0" dirty="0">
                <a:ea typeface="微软雅黑" panose="020B0503020204020204" pitchFamily="34" charset="-122"/>
              </a:rPr>
              <a:t>词向量</a:t>
            </a:r>
            <a:endParaRPr lang="en-US" altLang="zh-CN" sz="2400" b="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608883982"/>
      </p:ext>
    </p:extLst>
  </p:cSld>
  <p:clrMapOvr>
    <a:masterClrMapping/>
  </p:clrMapOvr>
  <p:transition spd="med">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组合 21">
            <a:extLst>
              <a:ext uri="{FF2B5EF4-FFF2-40B4-BE49-F238E27FC236}">
                <a16:creationId xmlns:a16="http://schemas.microsoft.com/office/drawing/2014/main" id="{552D7CE5-1AB6-454B-A2E3-9A0F00417B6A}"/>
              </a:ext>
            </a:extLst>
          </p:cNvPr>
          <p:cNvGrpSpPr/>
          <p:nvPr/>
        </p:nvGrpSpPr>
        <p:grpSpPr>
          <a:xfrm>
            <a:off x="0" y="702885"/>
            <a:ext cx="367754" cy="416780"/>
            <a:chOff x="0" y="702885"/>
            <a:chExt cx="367754" cy="416780"/>
          </a:xfrm>
        </p:grpSpPr>
        <p:pic>
          <p:nvPicPr>
            <p:cNvPr id="23" name="图片 22">
              <a:extLst>
                <a:ext uri="{FF2B5EF4-FFF2-40B4-BE49-F238E27FC236}">
                  <a16:creationId xmlns:a16="http://schemas.microsoft.com/office/drawing/2014/main" id="{455CD19C-CAD9-4ED7-895A-E23D84A06F0B}"/>
                </a:ext>
              </a:extLst>
            </p:cNvPr>
            <p:cNvPicPr>
              <a:picLocks noChangeAspect="1"/>
            </p:cNvPicPr>
            <p:nvPr/>
          </p:nvPicPr>
          <p:blipFill>
            <a:blip r:embed="rId3"/>
            <a:stretch>
              <a:fillRect/>
            </a:stretch>
          </p:blipFill>
          <p:spPr>
            <a:xfrm>
              <a:off x="0" y="702885"/>
              <a:ext cx="281354" cy="416780"/>
            </a:xfrm>
            <a:prstGeom prst="rect">
              <a:avLst/>
            </a:prstGeom>
          </p:spPr>
        </p:pic>
        <p:pic>
          <p:nvPicPr>
            <p:cNvPr id="33" name="图片 32">
              <a:extLst>
                <a:ext uri="{FF2B5EF4-FFF2-40B4-BE49-F238E27FC236}">
                  <a16:creationId xmlns:a16="http://schemas.microsoft.com/office/drawing/2014/main" id="{7E757CEA-A980-4552-9070-647B8E7F7D6F}"/>
                </a:ext>
              </a:extLst>
            </p:cNvPr>
            <p:cNvPicPr>
              <a:picLocks/>
            </p:cNvPicPr>
            <p:nvPr/>
          </p:nvPicPr>
          <p:blipFill>
            <a:blip r:embed="rId3"/>
            <a:stretch>
              <a:fillRect/>
            </a:stretch>
          </p:blipFill>
          <p:spPr>
            <a:xfrm>
              <a:off x="281354" y="771300"/>
              <a:ext cx="86400" cy="273600"/>
            </a:xfrm>
            <a:prstGeom prst="rect">
              <a:avLst/>
            </a:prstGeom>
          </p:spPr>
        </p:pic>
      </p:grpSp>
      <p:cxnSp>
        <p:nvCxnSpPr>
          <p:cNvPr id="34" name="直接连接符 33">
            <a:extLst>
              <a:ext uri="{FF2B5EF4-FFF2-40B4-BE49-F238E27FC236}">
                <a16:creationId xmlns:a16="http://schemas.microsoft.com/office/drawing/2014/main" id="{15016D41-1340-45E0-963D-8A68BA8B0557}"/>
              </a:ext>
            </a:extLst>
          </p:cNvPr>
          <p:cNvCxnSpPr>
            <a:cxnSpLocks/>
          </p:cNvCxnSpPr>
          <p:nvPr/>
        </p:nvCxnSpPr>
        <p:spPr>
          <a:xfrm>
            <a:off x="562708" y="593518"/>
            <a:ext cx="396000" cy="0"/>
          </a:xfrm>
          <a:prstGeom prst="line">
            <a:avLst/>
          </a:prstGeom>
          <a:ln w="25400">
            <a:solidFill>
              <a:srgbClr val="000000"/>
            </a:solidFill>
          </a:ln>
        </p:spPr>
        <p:style>
          <a:lnRef idx="1">
            <a:schemeClr val="accent1"/>
          </a:lnRef>
          <a:fillRef idx="0">
            <a:schemeClr val="accent1"/>
          </a:fillRef>
          <a:effectRef idx="0">
            <a:schemeClr val="accent1"/>
          </a:effectRef>
          <a:fontRef idx="minor">
            <a:schemeClr val="tx1"/>
          </a:fontRef>
        </p:style>
      </p:cxnSp>
      <p:pic>
        <p:nvPicPr>
          <p:cNvPr id="35" name="图片 34">
            <a:extLst>
              <a:ext uri="{FF2B5EF4-FFF2-40B4-BE49-F238E27FC236}">
                <a16:creationId xmlns:a16="http://schemas.microsoft.com/office/drawing/2014/main" id="{F723CD54-B682-4659-B029-0898AB32F90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748947" y="189950"/>
            <a:ext cx="2125699" cy="514818"/>
          </a:xfrm>
          <a:prstGeom prst="rect">
            <a:avLst/>
          </a:prstGeom>
        </p:spPr>
      </p:pic>
      <p:grpSp>
        <p:nvGrpSpPr>
          <p:cNvPr id="36" name="组合 35">
            <a:extLst>
              <a:ext uri="{FF2B5EF4-FFF2-40B4-BE49-F238E27FC236}">
                <a16:creationId xmlns:a16="http://schemas.microsoft.com/office/drawing/2014/main" id="{D9F5A3D2-2D57-4008-8D4C-44EBB2F2E9CA}"/>
              </a:ext>
            </a:extLst>
          </p:cNvPr>
          <p:cNvGrpSpPr/>
          <p:nvPr/>
        </p:nvGrpSpPr>
        <p:grpSpPr>
          <a:xfrm>
            <a:off x="695462" y="1284773"/>
            <a:ext cx="9804030" cy="492443"/>
            <a:chOff x="1992923" y="1609795"/>
            <a:chExt cx="9804030" cy="492443"/>
          </a:xfrm>
        </p:grpSpPr>
        <p:sp>
          <p:nvSpPr>
            <p:cNvPr id="37" name="矩形 36">
              <a:extLst>
                <a:ext uri="{FF2B5EF4-FFF2-40B4-BE49-F238E27FC236}">
                  <a16:creationId xmlns:a16="http://schemas.microsoft.com/office/drawing/2014/main" id="{934DAEB6-E271-4999-9AB6-9FBB210675D8}"/>
                </a:ext>
              </a:extLst>
            </p:cNvPr>
            <p:cNvSpPr/>
            <p:nvPr/>
          </p:nvSpPr>
          <p:spPr>
            <a:xfrm>
              <a:off x="1992923" y="1840628"/>
              <a:ext cx="72000" cy="720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mj-ea"/>
                <a:ea typeface="+mj-ea"/>
              </a:endParaRPr>
            </a:p>
          </p:txBody>
        </p:sp>
        <p:sp>
          <p:nvSpPr>
            <p:cNvPr id="38" name="文本框 37">
              <a:extLst>
                <a:ext uri="{FF2B5EF4-FFF2-40B4-BE49-F238E27FC236}">
                  <a16:creationId xmlns:a16="http://schemas.microsoft.com/office/drawing/2014/main" id="{89B17F8A-DC90-4320-A120-BCB0D201383B}"/>
                </a:ext>
              </a:extLst>
            </p:cNvPr>
            <p:cNvSpPr txBox="1"/>
            <p:nvPr/>
          </p:nvSpPr>
          <p:spPr>
            <a:xfrm>
              <a:off x="2178883" y="1609795"/>
              <a:ext cx="9618070" cy="492443"/>
            </a:xfrm>
            <a:prstGeom prst="rect">
              <a:avLst/>
            </a:prstGeom>
            <a:noFill/>
          </p:spPr>
          <p:txBody>
            <a:bodyPr wrap="square" rtlCol="0">
              <a:spAutoFit/>
            </a:bodyPr>
            <a:lstStyle/>
            <a:p>
              <a:r>
                <a:rPr lang="zh-CN" altLang="en-US" sz="2600" b="1" dirty="0">
                  <a:latin typeface="+mj-ea"/>
                  <a:ea typeface="+mj-ea"/>
                </a:rPr>
                <a:t>主要思想</a:t>
              </a:r>
            </a:p>
          </p:txBody>
        </p:sp>
      </p:grpSp>
      <p:sp>
        <p:nvSpPr>
          <p:cNvPr id="77" name="箭头: 右 76">
            <a:extLst>
              <a:ext uri="{FF2B5EF4-FFF2-40B4-BE49-F238E27FC236}">
                <a16:creationId xmlns:a16="http://schemas.microsoft.com/office/drawing/2014/main" id="{F2D41AC9-E352-4FC7-948A-62EE2D0321B1}"/>
              </a:ext>
            </a:extLst>
          </p:cNvPr>
          <p:cNvSpPr/>
          <p:nvPr/>
        </p:nvSpPr>
        <p:spPr>
          <a:xfrm>
            <a:off x="4045859" y="3562988"/>
            <a:ext cx="906928" cy="293132"/>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78" name="矩形 77">
            <a:extLst>
              <a:ext uri="{FF2B5EF4-FFF2-40B4-BE49-F238E27FC236}">
                <a16:creationId xmlns:a16="http://schemas.microsoft.com/office/drawing/2014/main" id="{7CE499CA-37F4-4058-909C-396B95954780}"/>
              </a:ext>
            </a:extLst>
          </p:cNvPr>
          <p:cNvSpPr/>
          <p:nvPr/>
        </p:nvSpPr>
        <p:spPr>
          <a:xfrm>
            <a:off x="5206643" y="3182080"/>
            <a:ext cx="1544408" cy="97475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600" dirty="0" err="1">
                <a:solidFill>
                  <a:schemeClr val="tx1"/>
                </a:solidFill>
                <a:latin typeface="+mj-ea"/>
                <a:ea typeface="+mj-ea"/>
              </a:rPr>
              <a:t>BiGCN</a:t>
            </a:r>
            <a:endParaRPr kumimoji="1" lang="zh-CN" altLang="en-US" sz="2600" dirty="0">
              <a:solidFill>
                <a:schemeClr val="tx1"/>
              </a:solidFill>
              <a:latin typeface="+mj-ea"/>
              <a:ea typeface="+mj-ea"/>
            </a:endParaRPr>
          </a:p>
        </p:txBody>
      </p:sp>
      <mc:AlternateContent xmlns:mc="http://schemas.openxmlformats.org/markup-compatibility/2006">
        <mc:Choice xmlns:a14="http://schemas.microsoft.com/office/drawing/2010/main" Requires="a14">
          <p:sp>
            <p:nvSpPr>
              <p:cNvPr id="80" name="文本框 79">
                <a:extLst>
                  <a:ext uri="{FF2B5EF4-FFF2-40B4-BE49-F238E27FC236}">
                    <a16:creationId xmlns:a16="http://schemas.microsoft.com/office/drawing/2014/main" id="{05F96481-24D5-4BB9-9A97-08793AD831BF}"/>
                  </a:ext>
                </a:extLst>
              </p:cNvPr>
              <p:cNvSpPr txBox="1"/>
              <p:nvPr/>
            </p:nvSpPr>
            <p:spPr>
              <a:xfrm>
                <a:off x="8254820" y="5382548"/>
                <a:ext cx="3630342" cy="499624"/>
              </a:xfrm>
              <a:prstGeom prst="rect">
                <a:avLst/>
              </a:prstGeom>
              <a:noFill/>
            </p:spPr>
            <p:txBody>
              <a:bodyPr wrap="square">
                <a:spAutoFit/>
              </a:bodyPr>
              <a:lstStyle/>
              <a:p>
                <a:pPr algn="ctr">
                  <a:lnSpc>
                    <a:spcPct val="150000"/>
                  </a:lnSpc>
                </a:pPr>
                <a:r>
                  <a:rPr lang="zh-CN" altLang="en-US" sz="2000" dirty="0">
                    <a:latin typeface="微软雅黑" panose="020B0503020204020204" pitchFamily="34" charset="-122"/>
                    <a:ea typeface="微软雅黑" panose="020B0503020204020204" pitchFamily="34" charset="-122"/>
                  </a:rPr>
                  <a:t>图</a:t>
                </a:r>
                <a14:m>
                  <m:oMath xmlns:m="http://schemas.openxmlformats.org/officeDocument/2006/math">
                    <m:sSub>
                      <m:sSubPr>
                        <m:ctrlPr>
                          <a:rPr lang="en-US" altLang="zh-CN" sz="2000" b="0" i="1" smtClean="0">
                            <a:latin typeface="Cambria Math" panose="02040503050406030204" pitchFamily="18" charset="0"/>
                            <a:ea typeface="微软雅黑" panose="020B0503020204020204" pitchFamily="34" charset="-122"/>
                          </a:rPr>
                        </m:ctrlPr>
                      </m:sSubPr>
                      <m:e>
                        <m:r>
                          <a:rPr lang="en-US" altLang="zh-CN" sz="2000" b="0" i="1" smtClean="0">
                            <a:latin typeface="Cambria Math" panose="02040503050406030204" pitchFamily="18" charset="0"/>
                            <a:ea typeface="微软雅黑" panose="020B0503020204020204" pitchFamily="34" charset="-122"/>
                          </a:rPr>
                          <m:t>𝐺</m:t>
                        </m:r>
                      </m:e>
                      <m:sub>
                        <m:r>
                          <a:rPr lang="en-US" altLang="zh-CN" sz="2000" b="0" i="1" smtClean="0">
                            <a:latin typeface="Cambria Math" panose="02040503050406030204" pitchFamily="18" charset="0"/>
                            <a:ea typeface="微软雅黑" panose="020B0503020204020204" pitchFamily="34" charset="-122"/>
                          </a:rPr>
                          <m:t>2</m:t>
                        </m:r>
                      </m:sub>
                    </m:sSub>
                  </m:oMath>
                </a14:m>
                <a:r>
                  <a:rPr lang="en-US" altLang="zh-CN" sz="2000" dirty="0">
                    <a:latin typeface="微软雅黑" panose="020B0503020204020204" pitchFamily="34" charset="-122"/>
                    <a:ea typeface="微软雅黑" panose="020B0503020204020204" pitchFamily="34" charset="-122"/>
                  </a:rPr>
                  <a:t>: &lt;</a:t>
                </a:r>
                <a14:m>
                  <m:oMath xmlns:m="http://schemas.openxmlformats.org/officeDocument/2006/math">
                    <m:sSub>
                      <m:sSubPr>
                        <m:ctrlPr>
                          <a:rPr lang="en-US" altLang="zh-CN" sz="2000" i="1" dirty="0">
                            <a:latin typeface="Cambria Math" panose="02040503050406030204" pitchFamily="18" charset="0"/>
                            <a:ea typeface="微软雅黑" panose="020B0503020204020204" pitchFamily="34" charset="-122"/>
                          </a:rPr>
                        </m:ctrlPr>
                      </m:sSubPr>
                      <m:e>
                        <m:r>
                          <m:rPr>
                            <m:sty m:val="p"/>
                          </m:rPr>
                          <a:rPr lang="en-US" altLang="zh-CN" sz="2000" i="1" dirty="0">
                            <a:latin typeface="Cambria Math" panose="02040503050406030204" pitchFamily="18" charset="0"/>
                            <a:ea typeface="微软雅黑" panose="020B0503020204020204" pitchFamily="34" charset="-122"/>
                          </a:rPr>
                          <m:t>w</m:t>
                        </m:r>
                      </m:e>
                      <m:sub>
                        <m:r>
                          <a:rPr lang="en-US" altLang="zh-CN" sz="2000" b="0" i="1" dirty="0" smtClean="0">
                            <a:latin typeface="Cambria Math" panose="02040503050406030204" pitchFamily="18" charset="0"/>
                            <a:ea typeface="微软雅黑" panose="020B0503020204020204" pitchFamily="34" charset="-122"/>
                          </a:rPr>
                          <m:t>2</m:t>
                        </m:r>
                      </m:sub>
                    </m:sSub>
                    <m:r>
                      <a:rPr lang="en-US" altLang="zh-CN" sz="2000" b="0" i="1" dirty="0" smtClean="0">
                        <a:latin typeface="Cambria Math" panose="02040503050406030204" pitchFamily="18" charset="0"/>
                        <a:ea typeface="微软雅黑" panose="020B0503020204020204" pitchFamily="34" charset="-122"/>
                      </a:rPr>
                      <m:t>,</m:t>
                    </m:r>
                    <m:sSub>
                      <m:sSubPr>
                        <m:ctrlPr>
                          <a:rPr lang="en-US" altLang="zh-CN" sz="2000" b="0" i="1" dirty="0" smtClean="0">
                            <a:latin typeface="Cambria Math" panose="02040503050406030204" pitchFamily="18" charset="0"/>
                            <a:ea typeface="微软雅黑" panose="020B0503020204020204" pitchFamily="34" charset="-122"/>
                          </a:rPr>
                        </m:ctrlPr>
                      </m:sSubPr>
                      <m:e>
                        <m:r>
                          <a:rPr lang="en-US" altLang="zh-CN" sz="2000" b="0" i="1" dirty="0" smtClean="0">
                            <a:latin typeface="Cambria Math" panose="02040503050406030204" pitchFamily="18" charset="0"/>
                            <a:ea typeface="微软雅黑" panose="020B0503020204020204" pitchFamily="34" charset="-122"/>
                          </a:rPr>
                          <m:t>𝑤</m:t>
                        </m:r>
                      </m:e>
                      <m:sub>
                        <m:r>
                          <a:rPr lang="en-US" altLang="zh-CN" sz="2000" b="0" i="1" dirty="0" smtClean="0">
                            <a:latin typeface="Cambria Math" panose="02040503050406030204" pitchFamily="18" charset="0"/>
                            <a:ea typeface="微软雅黑" panose="020B0503020204020204" pitchFamily="34" charset="-122"/>
                          </a:rPr>
                          <m:t>3</m:t>
                        </m:r>
                      </m:sub>
                    </m:sSub>
                    <m:r>
                      <a:rPr lang="en-US" altLang="zh-CN" sz="2000" b="0" i="1" dirty="0" smtClean="0">
                        <a:latin typeface="Cambria Math" panose="02040503050406030204" pitchFamily="18" charset="0"/>
                        <a:ea typeface="微软雅黑" panose="020B0503020204020204" pitchFamily="34" charset="-122"/>
                      </a:rPr>
                      <m:t>,</m:t>
                    </m:r>
                    <m:sSub>
                      <m:sSubPr>
                        <m:ctrlPr>
                          <a:rPr lang="en-US" altLang="zh-CN" sz="2000" b="0" i="1" dirty="0" smtClean="0">
                            <a:latin typeface="Cambria Math" panose="02040503050406030204" pitchFamily="18" charset="0"/>
                            <a:ea typeface="微软雅黑" panose="020B0503020204020204" pitchFamily="34" charset="-122"/>
                          </a:rPr>
                        </m:ctrlPr>
                      </m:sSubPr>
                      <m:e>
                        <m:r>
                          <a:rPr lang="en-US" altLang="zh-CN" sz="2000" b="0" i="1" dirty="0" smtClean="0">
                            <a:latin typeface="Cambria Math" panose="02040503050406030204" pitchFamily="18" charset="0"/>
                            <a:ea typeface="微软雅黑" panose="020B0503020204020204" pitchFamily="34" charset="-122"/>
                          </a:rPr>
                          <m:t>𝑤</m:t>
                        </m:r>
                      </m:e>
                      <m:sub>
                        <m:r>
                          <a:rPr lang="en-US" altLang="zh-CN" sz="2000" b="0" i="1" dirty="0" smtClean="0">
                            <a:latin typeface="Cambria Math" panose="02040503050406030204" pitchFamily="18" charset="0"/>
                            <a:ea typeface="微软雅黑" panose="020B0503020204020204" pitchFamily="34" charset="-122"/>
                          </a:rPr>
                          <m:t>4</m:t>
                        </m:r>
                      </m:sub>
                    </m:sSub>
                  </m:oMath>
                </a14:m>
                <a:r>
                  <a:rPr lang="en-US" altLang="zh-CN" sz="2000" dirty="0">
                    <a:latin typeface="微软雅黑" panose="020B0503020204020204" pitchFamily="34" charset="-122"/>
                    <a:ea typeface="微软雅黑" panose="020B0503020204020204" pitchFamily="34" charset="-122"/>
                  </a:rPr>
                  <a:t>&gt;</a:t>
                </a:r>
                <a:r>
                  <a:rPr lang="zh-CN" altLang="en-US" sz="2000" dirty="0">
                    <a:latin typeface="微软雅黑" panose="020B0503020204020204" pitchFamily="34" charset="-122"/>
                    <a:ea typeface="微软雅黑" panose="020B0503020204020204" pitchFamily="34" charset="-122"/>
                  </a:rPr>
                  <a:t>是一个实体</a:t>
                </a:r>
                <a:endParaRPr lang="en-US" altLang="zh-CN" sz="2000" dirty="0">
                  <a:latin typeface="微软雅黑" panose="020B0503020204020204" pitchFamily="34" charset="-122"/>
                  <a:ea typeface="微软雅黑" panose="020B0503020204020204" pitchFamily="34" charset="-122"/>
                </a:endParaRPr>
              </a:p>
            </p:txBody>
          </p:sp>
        </mc:Choice>
        <mc:Fallback>
          <p:sp>
            <p:nvSpPr>
              <p:cNvPr id="80" name="文本框 79">
                <a:extLst>
                  <a:ext uri="{FF2B5EF4-FFF2-40B4-BE49-F238E27FC236}">
                    <a16:creationId xmlns:a16="http://schemas.microsoft.com/office/drawing/2014/main" id="{05F96481-24D5-4BB9-9A97-08793AD831BF}"/>
                  </a:ext>
                </a:extLst>
              </p:cNvPr>
              <p:cNvSpPr txBox="1">
                <a:spLocks noRot="1" noChangeAspect="1" noMove="1" noResize="1" noEditPoints="1" noAdjustHandles="1" noChangeArrowheads="1" noChangeShapeType="1" noTextEdit="1"/>
              </p:cNvSpPr>
              <p:nvPr/>
            </p:nvSpPr>
            <p:spPr>
              <a:xfrm>
                <a:off x="8254820" y="5382548"/>
                <a:ext cx="3630342" cy="499624"/>
              </a:xfrm>
              <a:prstGeom prst="rect">
                <a:avLst/>
              </a:prstGeom>
              <a:blipFill>
                <a:blip r:embed="rId5"/>
                <a:stretch>
                  <a:fillRect l="-1342" r="-1174" b="-20732"/>
                </a:stretch>
              </a:blipFill>
            </p:spPr>
            <p:txBody>
              <a:bodyPr/>
              <a:lstStyle/>
              <a:p>
                <a:r>
                  <a:rPr lang="zh-CN" altLang="en-US">
                    <a:noFill/>
                  </a:rPr>
                  <a:t> </a:t>
                </a:r>
              </a:p>
            </p:txBody>
          </p:sp>
        </mc:Fallback>
      </mc:AlternateContent>
      <p:grpSp>
        <p:nvGrpSpPr>
          <p:cNvPr id="82" name="组合 81">
            <a:extLst>
              <a:ext uri="{FF2B5EF4-FFF2-40B4-BE49-F238E27FC236}">
                <a16:creationId xmlns:a16="http://schemas.microsoft.com/office/drawing/2014/main" id="{9EA11F30-9B22-47EB-B79C-9F3D783A360E}"/>
              </a:ext>
            </a:extLst>
          </p:cNvPr>
          <p:cNvGrpSpPr/>
          <p:nvPr/>
        </p:nvGrpSpPr>
        <p:grpSpPr>
          <a:xfrm>
            <a:off x="305323" y="2049151"/>
            <a:ext cx="3478275" cy="3431621"/>
            <a:chOff x="374449" y="2301460"/>
            <a:chExt cx="3478275" cy="3431621"/>
          </a:xfrm>
        </p:grpSpPr>
        <p:grpSp>
          <p:nvGrpSpPr>
            <p:cNvPr id="114" name="组合 113">
              <a:extLst>
                <a:ext uri="{FF2B5EF4-FFF2-40B4-BE49-F238E27FC236}">
                  <a16:creationId xmlns:a16="http://schemas.microsoft.com/office/drawing/2014/main" id="{094615C4-F0F6-4CEA-AD8F-8501FB53F355}"/>
                </a:ext>
              </a:extLst>
            </p:cNvPr>
            <p:cNvGrpSpPr/>
            <p:nvPr/>
          </p:nvGrpSpPr>
          <p:grpSpPr>
            <a:xfrm>
              <a:off x="374449" y="3687971"/>
              <a:ext cx="3478275" cy="2045110"/>
              <a:chOff x="6862657" y="2867241"/>
              <a:chExt cx="3478275" cy="2045110"/>
            </a:xfrm>
          </p:grpSpPr>
          <p:grpSp>
            <p:nvGrpSpPr>
              <p:cNvPr id="117" name="组合 116">
                <a:extLst>
                  <a:ext uri="{FF2B5EF4-FFF2-40B4-BE49-F238E27FC236}">
                    <a16:creationId xmlns:a16="http://schemas.microsoft.com/office/drawing/2014/main" id="{0928843B-617E-4DA9-97E9-3AE108A0A4CD}"/>
                  </a:ext>
                </a:extLst>
              </p:cNvPr>
              <p:cNvGrpSpPr/>
              <p:nvPr/>
            </p:nvGrpSpPr>
            <p:grpSpPr>
              <a:xfrm>
                <a:off x="6862657" y="2873591"/>
                <a:ext cx="468923" cy="414108"/>
                <a:chOff x="1512331" y="3719227"/>
                <a:chExt cx="468923" cy="414108"/>
              </a:xfrm>
            </p:grpSpPr>
            <mc:AlternateContent xmlns:mc="http://schemas.openxmlformats.org/markup-compatibility/2006" xmlns:a14="http://schemas.microsoft.com/office/drawing/2010/main">
              <mc:Choice Requires="a14">
                <p:sp>
                  <p:nvSpPr>
                    <p:cNvPr id="147" name="椭圆 146">
                      <a:extLst>
                        <a:ext uri="{FF2B5EF4-FFF2-40B4-BE49-F238E27FC236}">
                          <a16:creationId xmlns:a16="http://schemas.microsoft.com/office/drawing/2014/main" id="{74F71F36-28C8-444A-BBF9-C9D97CCE890F}"/>
                        </a:ext>
                      </a:extLst>
                    </p:cNvPr>
                    <p:cNvSpPr/>
                    <p:nvPr/>
                  </p:nvSpPr>
                  <p:spPr>
                    <a:xfrm>
                      <a:off x="1512331" y="3719227"/>
                      <a:ext cx="414108" cy="414108"/>
                    </a:xfrm>
                    <a:prstGeom prst="ellipse">
                      <a:avLst/>
                    </a:prstGeom>
                    <a:solidFill>
                      <a:schemeClr val="bg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m:rPr>
                                <m:sty m:val="p"/>
                              </m:rPr>
                              <a:rPr kumimoji="1" lang="en-US" altLang="zh-CN" i="1" smtClean="0">
                                <a:latin typeface="Cambria Math" panose="02040503050406030204" pitchFamily="18" charset="0"/>
                              </a:rPr>
                              <m:t>v</m:t>
                            </m:r>
                          </m:oMath>
                        </m:oMathPara>
                      </a14:m>
                      <a:endParaRPr kumimoji="1" lang="zh-CN" altLang="en-US" dirty="0"/>
                    </a:p>
                  </p:txBody>
                </p:sp>
              </mc:Choice>
              <mc:Fallback xmlns="">
                <p:sp>
                  <p:nvSpPr>
                    <p:cNvPr id="5" name="椭圆 4">
                      <a:extLst>
                        <a:ext uri="{FF2B5EF4-FFF2-40B4-BE49-F238E27FC236}">
                          <a16:creationId xmlns:a16="http://schemas.microsoft.com/office/drawing/2014/main" id="{557BFFFF-6684-400E-B5A0-7A5EE515AA2A}"/>
                        </a:ext>
                      </a:extLst>
                    </p:cNvPr>
                    <p:cNvSpPr>
                      <a:spLocks noRot="1" noChangeAspect="1" noMove="1" noResize="1" noEditPoints="1" noAdjustHandles="1" noChangeArrowheads="1" noChangeShapeType="1" noTextEdit="1"/>
                    </p:cNvSpPr>
                    <p:nvPr/>
                  </p:nvSpPr>
                  <p:spPr>
                    <a:xfrm>
                      <a:off x="1512331" y="3719227"/>
                      <a:ext cx="414108" cy="414108"/>
                    </a:xfrm>
                    <a:prstGeom prst="ellipse">
                      <a:avLst/>
                    </a:prstGeom>
                    <a:blipFill>
                      <a:blip r:embed="rId6"/>
                      <a:stretch>
                        <a:fillRect/>
                      </a:stretch>
                    </a:blipFill>
                    <a:ln>
                      <a:solidFill>
                        <a:schemeClr val="accent6">
                          <a:lumMod val="75000"/>
                        </a:schemeClr>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8" name="文本框 147">
                      <a:extLst>
                        <a:ext uri="{FF2B5EF4-FFF2-40B4-BE49-F238E27FC236}">
                          <a16:creationId xmlns:a16="http://schemas.microsoft.com/office/drawing/2014/main" id="{D01C3E3D-D21C-4E32-B6E0-158B45CF8335}"/>
                        </a:ext>
                      </a:extLst>
                    </p:cNvPr>
                    <p:cNvSpPr txBox="1"/>
                    <p:nvPr/>
                  </p:nvSpPr>
                  <p:spPr>
                    <a:xfrm>
                      <a:off x="1512331" y="3719227"/>
                      <a:ext cx="468923" cy="369332"/>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𝑤</m:t>
                                </m:r>
                              </m:e>
                              <m:sub>
                                <m:r>
                                  <a:rPr lang="en-US" altLang="zh-CN" b="0" i="1" smtClean="0">
                                    <a:latin typeface="Cambria Math" panose="02040503050406030204" pitchFamily="18" charset="0"/>
                                  </a:rPr>
                                  <m:t>1</m:t>
                                </m:r>
                              </m:sub>
                            </m:sSub>
                          </m:oMath>
                        </m:oMathPara>
                      </a14:m>
                      <a:endParaRPr lang="en-US" altLang="zh-CN" b="0" dirty="0"/>
                    </a:p>
                  </p:txBody>
                </p:sp>
              </mc:Choice>
              <mc:Fallback xmlns="">
                <p:sp>
                  <p:nvSpPr>
                    <p:cNvPr id="6" name="文本框 5">
                      <a:extLst>
                        <a:ext uri="{FF2B5EF4-FFF2-40B4-BE49-F238E27FC236}">
                          <a16:creationId xmlns:a16="http://schemas.microsoft.com/office/drawing/2014/main" id="{77C5C075-5FF3-461F-88E1-A49DDA028462}"/>
                        </a:ext>
                      </a:extLst>
                    </p:cNvPr>
                    <p:cNvSpPr txBox="1">
                      <a:spLocks noRot="1" noChangeAspect="1" noMove="1" noResize="1" noEditPoints="1" noAdjustHandles="1" noChangeArrowheads="1" noChangeShapeType="1" noTextEdit="1"/>
                    </p:cNvSpPr>
                    <p:nvPr/>
                  </p:nvSpPr>
                  <p:spPr>
                    <a:xfrm>
                      <a:off x="1512331" y="3719227"/>
                      <a:ext cx="468923" cy="369332"/>
                    </a:xfrm>
                    <a:prstGeom prst="rect">
                      <a:avLst/>
                    </a:prstGeom>
                    <a:blipFill>
                      <a:blip r:embed="rId7"/>
                      <a:stretch>
                        <a:fillRect b="-1639"/>
                      </a:stretch>
                    </a:blipFill>
                  </p:spPr>
                  <p:txBody>
                    <a:bodyPr/>
                    <a:lstStyle/>
                    <a:p>
                      <a:r>
                        <a:rPr lang="zh-CN" altLang="en-US">
                          <a:noFill/>
                        </a:rPr>
                        <a:t> </a:t>
                      </a:r>
                    </a:p>
                  </p:txBody>
                </p:sp>
              </mc:Fallback>
            </mc:AlternateContent>
          </p:grpSp>
          <p:grpSp>
            <p:nvGrpSpPr>
              <p:cNvPr id="118" name="组合 117">
                <a:extLst>
                  <a:ext uri="{FF2B5EF4-FFF2-40B4-BE49-F238E27FC236}">
                    <a16:creationId xmlns:a16="http://schemas.microsoft.com/office/drawing/2014/main" id="{977FD123-8F93-4316-8B05-205B6BE311B5}"/>
                  </a:ext>
                </a:extLst>
              </p:cNvPr>
              <p:cNvGrpSpPr/>
              <p:nvPr/>
            </p:nvGrpSpPr>
            <p:grpSpPr>
              <a:xfrm>
                <a:off x="7614995" y="2873591"/>
                <a:ext cx="468923" cy="414108"/>
                <a:chOff x="1512331" y="3719227"/>
                <a:chExt cx="468923" cy="414108"/>
              </a:xfrm>
            </p:grpSpPr>
            <mc:AlternateContent xmlns:mc="http://schemas.openxmlformats.org/markup-compatibility/2006" xmlns:a14="http://schemas.microsoft.com/office/drawing/2010/main">
              <mc:Choice Requires="a14">
                <p:sp>
                  <p:nvSpPr>
                    <p:cNvPr id="145" name="椭圆 144">
                      <a:extLst>
                        <a:ext uri="{FF2B5EF4-FFF2-40B4-BE49-F238E27FC236}">
                          <a16:creationId xmlns:a16="http://schemas.microsoft.com/office/drawing/2014/main" id="{E8BEC3F7-5FDE-4C9D-98C0-2DC4AF1E0D5F}"/>
                        </a:ext>
                      </a:extLst>
                    </p:cNvPr>
                    <p:cNvSpPr/>
                    <p:nvPr/>
                  </p:nvSpPr>
                  <p:spPr>
                    <a:xfrm>
                      <a:off x="1512331" y="3719227"/>
                      <a:ext cx="414108" cy="414108"/>
                    </a:xfrm>
                    <a:prstGeom prst="ellipse">
                      <a:avLst/>
                    </a:prstGeom>
                    <a:solidFill>
                      <a:schemeClr val="bg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m:rPr>
                                <m:sty m:val="p"/>
                              </m:rPr>
                              <a:rPr kumimoji="1" lang="en-US" altLang="zh-CN" i="1" smtClean="0">
                                <a:latin typeface="Cambria Math" panose="02040503050406030204" pitchFamily="18" charset="0"/>
                              </a:rPr>
                              <m:t>v</m:t>
                            </m:r>
                          </m:oMath>
                        </m:oMathPara>
                      </a14:m>
                      <a:endParaRPr kumimoji="1" lang="zh-CN" altLang="en-US" dirty="0"/>
                    </a:p>
                  </p:txBody>
                </p:sp>
              </mc:Choice>
              <mc:Fallback xmlns="">
                <p:sp>
                  <p:nvSpPr>
                    <p:cNvPr id="156" name="椭圆 155">
                      <a:extLst>
                        <a:ext uri="{FF2B5EF4-FFF2-40B4-BE49-F238E27FC236}">
                          <a16:creationId xmlns:a16="http://schemas.microsoft.com/office/drawing/2014/main" id="{65048C35-1B74-42CC-BB38-1970243B1AA6}"/>
                        </a:ext>
                      </a:extLst>
                    </p:cNvPr>
                    <p:cNvSpPr>
                      <a:spLocks noRot="1" noChangeAspect="1" noMove="1" noResize="1" noEditPoints="1" noAdjustHandles="1" noChangeArrowheads="1" noChangeShapeType="1" noTextEdit="1"/>
                    </p:cNvSpPr>
                    <p:nvPr/>
                  </p:nvSpPr>
                  <p:spPr>
                    <a:xfrm>
                      <a:off x="1512331" y="3719227"/>
                      <a:ext cx="414108" cy="414108"/>
                    </a:xfrm>
                    <a:prstGeom prst="ellipse">
                      <a:avLst/>
                    </a:prstGeom>
                    <a:blipFill>
                      <a:blip r:embed="rId6"/>
                      <a:stretch>
                        <a:fillRect/>
                      </a:stretch>
                    </a:blipFill>
                    <a:ln>
                      <a:solidFill>
                        <a:schemeClr val="accent6">
                          <a:lumMod val="75000"/>
                        </a:schemeClr>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6" name="文本框 145">
                      <a:extLst>
                        <a:ext uri="{FF2B5EF4-FFF2-40B4-BE49-F238E27FC236}">
                          <a16:creationId xmlns:a16="http://schemas.microsoft.com/office/drawing/2014/main" id="{0BF650ED-BEA3-4968-A10F-0A33DA821A8D}"/>
                        </a:ext>
                      </a:extLst>
                    </p:cNvPr>
                    <p:cNvSpPr txBox="1"/>
                    <p:nvPr/>
                  </p:nvSpPr>
                  <p:spPr>
                    <a:xfrm>
                      <a:off x="1512331" y="3719227"/>
                      <a:ext cx="468923" cy="369332"/>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𝑤</m:t>
                                </m:r>
                              </m:e>
                              <m:sub>
                                <m:r>
                                  <a:rPr lang="en-US" altLang="zh-CN" b="0" i="1" smtClean="0">
                                    <a:latin typeface="Cambria Math" panose="02040503050406030204" pitchFamily="18" charset="0"/>
                                  </a:rPr>
                                  <m:t>2</m:t>
                                </m:r>
                              </m:sub>
                            </m:sSub>
                          </m:oMath>
                        </m:oMathPara>
                      </a14:m>
                      <a:endParaRPr lang="en-US" altLang="zh-CN" b="0" dirty="0"/>
                    </a:p>
                  </p:txBody>
                </p:sp>
              </mc:Choice>
              <mc:Fallback xmlns="">
                <p:sp>
                  <p:nvSpPr>
                    <p:cNvPr id="157" name="文本框 156">
                      <a:extLst>
                        <a:ext uri="{FF2B5EF4-FFF2-40B4-BE49-F238E27FC236}">
                          <a16:creationId xmlns:a16="http://schemas.microsoft.com/office/drawing/2014/main" id="{D27F1448-A612-4E1D-AF89-AAE41DCE1956}"/>
                        </a:ext>
                      </a:extLst>
                    </p:cNvPr>
                    <p:cNvSpPr txBox="1">
                      <a:spLocks noRot="1" noChangeAspect="1" noMove="1" noResize="1" noEditPoints="1" noAdjustHandles="1" noChangeArrowheads="1" noChangeShapeType="1" noTextEdit="1"/>
                    </p:cNvSpPr>
                    <p:nvPr/>
                  </p:nvSpPr>
                  <p:spPr>
                    <a:xfrm>
                      <a:off x="1512331" y="3719227"/>
                      <a:ext cx="468923" cy="369332"/>
                    </a:xfrm>
                    <a:prstGeom prst="rect">
                      <a:avLst/>
                    </a:prstGeom>
                    <a:blipFill>
                      <a:blip r:embed="rId8"/>
                      <a:stretch>
                        <a:fillRect b="-1639"/>
                      </a:stretch>
                    </a:blipFill>
                  </p:spPr>
                  <p:txBody>
                    <a:bodyPr/>
                    <a:lstStyle/>
                    <a:p>
                      <a:r>
                        <a:rPr lang="zh-CN" altLang="en-US">
                          <a:noFill/>
                        </a:rPr>
                        <a:t> </a:t>
                      </a:r>
                    </a:p>
                  </p:txBody>
                </p:sp>
              </mc:Fallback>
            </mc:AlternateContent>
          </p:grpSp>
          <p:grpSp>
            <p:nvGrpSpPr>
              <p:cNvPr id="119" name="组合 118">
                <a:extLst>
                  <a:ext uri="{FF2B5EF4-FFF2-40B4-BE49-F238E27FC236}">
                    <a16:creationId xmlns:a16="http://schemas.microsoft.com/office/drawing/2014/main" id="{36B1CDB6-1FE7-4CE9-9AA6-ED3979A9558A}"/>
                  </a:ext>
                </a:extLst>
              </p:cNvPr>
              <p:cNvGrpSpPr/>
              <p:nvPr/>
            </p:nvGrpSpPr>
            <p:grpSpPr>
              <a:xfrm>
                <a:off x="8367333" y="2873591"/>
                <a:ext cx="468923" cy="414108"/>
                <a:chOff x="1512331" y="3719227"/>
                <a:chExt cx="468923" cy="414108"/>
              </a:xfrm>
            </p:grpSpPr>
            <mc:AlternateContent xmlns:mc="http://schemas.openxmlformats.org/markup-compatibility/2006" xmlns:a14="http://schemas.microsoft.com/office/drawing/2010/main">
              <mc:Choice Requires="a14">
                <p:sp>
                  <p:nvSpPr>
                    <p:cNvPr id="143" name="椭圆 142">
                      <a:extLst>
                        <a:ext uri="{FF2B5EF4-FFF2-40B4-BE49-F238E27FC236}">
                          <a16:creationId xmlns:a16="http://schemas.microsoft.com/office/drawing/2014/main" id="{BA382CAB-BD6B-4589-9B05-44C7F30C5889}"/>
                        </a:ext>
                      </a:extLst>
                    </p:cNvPr>
                    <p:cNvSpPr/>
                    <p:nvPr/>
                  </p:nvSpPr>
                  <p:spPr>
                    <a:xfrm>
                      <a:off x="1512331" y="3719227"/>
                      <a:ext cx="414108" cy="414108"/>
                    </a:xfrm>
                    <a:prstGeom prst="ellipse">
                      <a:avLst/>
                    </a:prstGeom>
                    <a:solidFill>
                      <a:schemeClr val="bg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m:rPr>
                                <m:sty m:val="p"/>
                              </m:rPr>
                              <a:rPr kumimoji="1" lang="en-US" altLang="zh-CN" i="1" smtClean="0">
                                <a:latin typeface="Cambria Math" panose="02040503050406030204" pitchFamily="18" charset="0"/>
                              </a:rPr>
                              <m:t>v</m:t>
                            </m:r>
                          </m:oMath>
                        </m:oMathPara>
                      </a14:m>
                      <a:endParaRPr kumimoji="1" lang="zh-CN" altLang="en-US" dirty="0"/>
                    </a:p>
                  </p:txBody>
                </p:sp>
              </mc:Choice>
              <mc:Fallback xmlns="">
                <p:sp>
                  <p:nvSpPr>
                    <p:cNvPr id="159" name="椭圆 158">
                      <a:extLst>
                        <a:ext uri="{FF2B5EF4-FFF2-40B4-BE49-F238E27FC236}">
                          <a16:creationId xmlns:a16="http://schemas.microsoft.com/office/drawing/2014/main" id="{57EE8A70-CA40-47A3-9BD1-67DD6DF13B1E}"/>
                        </a:ext>
                      </a:extLst>
                    </p:cNvPr>
                    <p:cNvSpPr>
                      <a:spLocks noRot="1" noChangeAspect="1" noMove="1" noResize="1" noEditPoints="1" noAdjustHandles="1" noChangeArrowheads="1" noChangeShapeType="1" noTextEdit="1"/>
                    </p:cNvSpPr>
                    <p:nvPr/>
                  </p:nvSpPr>
                  <p:spPr>
                    <a:xfrm>
                      <a:off x="1512331" y="3719227"/>
                      <a:ext cx="414108" cy="414108"/>
                    </a:xfrm>
                    <a:prstGeom prst="ellipse">
                      <a:avLst/>
                    </a:prstGeom>
                    <a:blipFill>
                      <a:blip r:embed="rId6"/>
                      <a:stretch>
                        <a:fillRect/>
                      </a:stretch>
                    </a:blipFill>
                    <a:ln>
                      <a:solidFill>
                        <a:schemeClr val="accent6">
                          <a:lumMod val="75000"/>
                        </a:schemeClr>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4" name="文本框 143">
                      <a:extLst>
                        <a:ext uri="{FF2B5EF4-FFF2-40B4-BE49-F238E27FC236}">
                          <a16:creationId xmlns:a16="http://schemas.microsoft.com/office/drawing/2014/main" id="{B820B9FA-EAF9-4580-9832-2F9AD7CDF959}"/>
                        </a:ext>
                      </a:extLst>
                    </p:cNvPr>
                    <p:cNvSpPr txBox="1"/>
                    <p:nvPr/>
                  </p:nvSpPr>
                  <p:spPr>
                    <a:xfrm>
                      <a:off x="1512331" y="3719227"/>
                      <a:ext cx="468923" cy="369332"/>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𝑤</m:t>
                                </m:r>
                              </m:e>
                              <m:sub>
                                <m:r>
                                  <a:rPr lang="en-US" altLang="zh-CN" b="0" i="1" smtClean="0">
                                    <a:latin typeface="Cambria Math" panose="02040503050406030204" pitchFamily="18" charset="0"/>
                                  </a:rPr>
                                  <m:t>3</m:t>
                                </m:r>
                              </m:sub>
                            </m:sSub>
                          </m:oMath>
                        </m:oMathPara>
                      </a14:m>
                      <a:endParaRPr lang="en-US" altLang="zh-CN" b="0" dirty="0"/>
                    </a:p>
                  </p:txBody>
                </p:sp>
              </mc:Choice>
              <mc:Fallback xmlns="">
                <p:sp>
                  <p:nvSpPr>
                    <p:cNvPr id="160" name="文本框 159">
                      <a:extLst>
                        <a:ext uri="{FF2B5EF4-FFF2-40B4-BE49-F238E27FC236}">
                          <a16:creationId xmlns:a16="http://schemas.microsoft.com/office/drawing/2014/main" id="{319CB212-1E6B-4DC7-94AD-955BCA157FD0}"/>
                        </a:ext>
                      </a:extLst>
                    </p:cNvPr>
                    <p:cNvSpPr txBox="1">
                      <a:spLocks noRot="1" noChangeAspect="1" noMove="1" noResize="1" noEditPoints="1" noAdjustHandles="1" noChangeArrowheads="1" noChangeShapeType="1" noTextEdit="1"/>
                    </p:cNvSpPr>
                    <p:nvPr/>
                  </p:nvSpPr>
                  <p:spPr>
                    <a:xfrm>
                      <a:off x="1512331" y="3719227"/>
                      <a:ext cx="468923" cy="369332"/>
                    </a:xfrm>
                    <a:prstGeom prst="rect">
                      <a:avLst/>
                    </a:prstGeom>
                    <a:blipFill>
                      <a:blip r:embed="rId9"/>
                      <a:stretch>
                        <a:fillRect b="-1639"/>
                      </a:stretch>
                    </a:blipFill>
                  </p:spPr>
                  <p:txBody>
                    <a:bodyPr/>
                    <a:lstStyle/>
                    <a:p>
                      <a:r>
                        <a:rPr lang="zh-CN" altLang="en-US">
                          <a:noFill/>
                        </a:rPr>
                        <a:t> </a:t>
                      </a:r>
                    </a:p>
                  </p:txBody>
                </p:sp>
              </mc:Fallback>
            </mc:AlternateContent>
          </p:grpSp>
          <p:grpSp>
            <p:nvGrpSpPr>
              <p:cNvPr id="120" name="组合 119">
                <a:extLst>
                  <a:ext uri="{FF2B5EF4-FFF2-40B4-BE49-F238E27FC236}">
                    <a16:creationId xmlns:a16="http://schemas.microsoft.com/office/drawing/2014/main" id="{B32C77FB-5E64-4961-B126-112CFD33EF1C}"/>
                  </a:ext>
                </a:extLst>
              </p:cNvPr>
              <p:cNvGrpSpPr/>
              <p:nvPr/>
            </p:nvGrpSpPr>
            <p:grpSpPr>
              <a:xfrm>
                <a:off x="9119671" y="2873591"/>
                <a:ext cx="468923" cy="414108"/>
                <a:chOff x="1512331" y="3719227"/>
                <a:chExt cx="468923" cy="414108"/>
              </a:xfrm>
            </p:grpSpPr>
            <mc:AlternateContent xmlns:mc="http://schemas.openxmlformats.org/markup-compatibility/2006" xmlns:a14="http://schemas.microsoft.com/office/drawing/2010/main">
              <mc:Choice Requires="a14">
                <p:sp>
                  <p:nvSpPr>
                    <p:cNvPr id="141" name="椭圆 140">
                      <a:extLst>
                        <a:ext uri="{FF2B5EF4-FFF2-40B4-BE49-F238E27FC236}">
                          <a16:creationId xmlns:a16="http://schemas.microsoft.com/office/drawing/2014/main" id="{C26FDA0E-7FEC-486A-A795-76C8E21BDAFC}"/>
                        </a:ext>
                      </a:extLst>
                    </p:cNvPr>
                    <p:cNvSpPr/>
                    <p:nvPr/>
                  </p:nvSpPr>
                  <p:spPr>
                    <a:xfrm>
                      <a:off x="1512331" y="3719227"/>
                      <a:ext cx="414108" cy="414108"/>
                    </a:xfrm>
                    <a:prstGeom prst="ellipse">
                      <a:avLst/>
                    </a:prstGeom>
                    <a:solidFill>
                      <a:schemeClr val="bg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m:rPr>
                                <m:sty m:val="p"/>
                              </m:rPr>
                              <a:rPr kumimoji="1" lang="en-US" altLang="zh-CN" i="1" smtClean="0">
                                <a:latin typeface="Cambria Math" panose="02040503050406030204" pitchFamily="18" charset="0"/>
                              </a:rPr>
                              <m:t>v</m:t>
                            </m:r>
                          </m:oMath>
                        </m:oMathPara>
                      </a14:m>
                      <a:endParaRPr kumimoji="1" lang="zh-CN" altLang="en-US" dirty="0"/>
                    </a:p>
                  </p:txBody>
                </p:sp>
              </mc:Choice>
              <mc:Fallback xmlns="">
                <p:sp>
                  <p:nvSpPr>
                    <p:cNvPr id="162" name="椭圆 161">
                      <a:extLst>
                        <a:ext uri="{FF2B5EF4-FFF2-40B4-BE49-F238E27FC236}">
                          <a16:creationId xmlns:a16="http://schemas.microsoft.com/office/drawing/2014/main" id="{22A1160B-D4AA-4751-95B7-A512C3942D34}"/>
                        </a:ext>
                      </a:extLst>
                    </p:cNvPr>
                    <p:cNvSpPr>
                      <a:spLocks noRot="1" noChangeAspect="1" noMove="1" noResize="1" noEditPoints="1" noAdjustHandles="1" noChangeArrowheads="1" noChangeShapeType="1" noTextEdit="1"/>
                    </p:cNvSpPr>
                    <p:nvPr/>
                  </p:nvSpPr>
                  <p:spPr>
                    <a:xfrm>
                      <a:off x="1512331" y="3719227"/>
                      <a:ext cx="414108" cy="414108"/>
                    </a:xfrm>
                    <a:prstGeom prst="ellipse">
                      <a:avLst/>
                    </a:prstGeom>
                    <a:blipFill>
                      <a:blip r:embed="rId6"/>
                      <a:stretch>
                        <a:fillRect/>
                      </a:stretch>
                    </a:blipFill>
                    <a:ln>
                      <a:solidFill>
                        <a:schemeClr val="accent6">
                          <a:lumMod val="75000"/>
                        </a:schemeClr>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2" name="文本框 141">
                      <a:extLst>
                        <a:ext uri="{FF2B5EF4-FFF2-40B4-BE49-F238E27FC236}">
                          <a16:creationId xmlns:a16="http://schemas.microsoft.com/office/drawing/2014/main" id="{1C5CF5D8-283C-49D9-ABEB-ECA8E790A49E}"/>
                        </a:ext>
                      </a:extLst>
                    </p:cNvPr>
                    <p:cNvSpPr txBox="1"/>
                    <p:nvPr/>
                  </p:nvSpPr>
                  <p:spPr>
                    <a:xfrm>
                      <a:off x="1512331" y="3719227"/>
                      <a:ext cx="468923" cy="369332"/>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𝑤</m:t>
                                </m:r>
                              </m:e>
                              <m:sub>
                                <m:r>
                                  <a:rPr lang="en-US" altLang="zh-CN" b="0" i="1" smtClean="0">
                                    <a:latin typeface="Cambria Math" panose="02040503050406030204" pitchFamily="18" charset="0"/>
                                  </a:rPr>
                                  <m:t>4</m:t>
                                </m:r>
                              </m:sub>
                            </m:sSub>
                          </m:oMath>
                        </m:oMathPara>
                      </a14:m>
                      <a:endParaRPr lang="en-US" altLang="zh-CN" b="0" dirty="0"/>
                    </a:p>
                  </p:txBody>
                </p:sp>
              </mc:Choice>
              <mc:Fallback xmlns="">
                <p:sp>
                  <p:nvSpPr>
                    <p:cNvPr id="163" name="文本框 162">
                      <a:extLst>
                        <a:ext uri="{FF2B5EF4-FFF2-40B4-BE49-F238E27FC236}">
                          <a16:creationId xmlns:a16="http://schemas.microsoft.com/office/drawing/2014/main" id="{237E6BA5-B111-4046-8E66-2E8F6B9F866F}"/>
                        </a:ext>
                      </a:extLst>
                    </p:cNvPr>
                    <p:cNvSpPr txBox="1">
                      <a:spLocks noRot="1" noChangeAspect="1" noMove="1" noResize="1" noEditPoints="1" noAdjustHandles="1" noChangeArrowheads="1" noChangeShapeType="1" noTextEdit="1"/>
                    </p:cNvSpPr>
                    <p:nvPr/>
                  </p:nvSpPr>
                  <p:spPr>
                    <a:xfrm>
                      <a:off x="1512331" y="3719227"/>
                      <a:ext cx="468923" cy="369332"/>
                    </a:xfrm>
                    <a:prstGeom prst="rect">
                      <a:avLst/>
                    </a:prstGeom>
                    <a:blipFill>
                      <a:blip r:embed="rId10"/>
                      <a:stretch>
                        <a:fillRect b="-1639"/>
                      </a:stretch>
                    </a:blipFill>
                  </p:spPr>
                  <p:txBody>
                    <a:bodyPr/>
                    <a:lstStyle/>
                    <a:p>
                      <a:r>
                        <a:rPr lang="zh-CN" altLang="en-US">
                          <a:noFill/>
                        </a:rPr>
                        <a:t> </a:t>
                      </a:r>
                    </a:p>
                  </p:txBody>
                </p:sp>
              </mc:Fallback>
            </mc:AlternateContent>
          </p:grpSp>
          <p:grpSp>
            <p:nvGrpSpPr>
              <p:cNvPr id="122" name="组合 121">
                <a:extLst>
                  <a:ext uri="{FF2B5EF4-FFF2-40B4-BE49-F238E27FC236}">
                    <a16:creationId xmlns:a16="http://schemas.microsoft.com/office/drawing/2014/main" id="{CE82ECD1-90A7-434C-8E66-7274B016D719}"/>
                  </a:ext>
                </a:extLst>
              </p:cNvPr>
              <p:cNvGrpSpPr/>
              <p:nvPr/>
            </p:nvGrpSpPr>
            <p:grpSpPr>
              <a:xfrm>
                <a:off x="9872009" y="2873591"/>
                <a:ext cx="468923" cy="414108"/>
                <a:chOff x="1512331" y="3719227"/>
                <a:chExt cx="468923" cy="414108"/>
              </a:xfrm>
            </p:grpSpPr>
            <mc:AlternateContent xmlns:mc="http://schemas.openxmlformats.org/markup-compatibility/2006" xmlns:a14="http://schemas.microsoft.com/office/drawing/2010/main">
              <mc:Choice Requires="a14">
                <p:sp>
                  <p:nvSpPr>
                    <p:cNvPr id="139" name="椭圆 138">
                      <a:extLst>
                        <a:ext uri="{FF2B5EF4-FFF2-40B4-BE49-F238E27FC236}">
                          <a16:creationId xmlns:a16="http://schemas.microsoft.com/office/drawing/2014/main" id="{EFD2D040-AF5B-458A-9BF4-5FDA40CA73C1}"/>
                        </a:ext>
                      </a:extLst>
                    </p:cNvPr>
                    <p:cNvSpPr/>
                    <p:nvPr/>
                  </p:nvSpPr>
                  <p:spPr>
                    <a:xfrm>
                      <a:off x="1512331" y="3719227"/>
                      <a:ext cx="414108" cy="414108"/>
                    </a:xfrm>
                    <a:prstGeom prst="ellipse">
                      <a:avLst/>
                    </a:prstGeom>
                    <a:solidFill>
                      <a:schemeClr val="bg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m:rPr>
                                <m:sty m:val="p"/>
                              </m:rPr>
                              <a:rPr kumimoji="1" lang="en-US" altLang="zh-CN" i="1" smtClean="0">
                                <a:latin typeface="Cambria Math" panose="02040503050406030204" pitchFamily="18" charset="0"/>
                              </a:rPr>
                              <m:t>v</m:t>
                            </m:r>
                          </m:oMath>
                        </m:oMathPara>
                      </a14:m>
                      <a:endParaRPr kumimoji="1" lang="zh-CN" altLang="en-US" dirty="0"/>
                    </a:p>
                  </p:txBody>
                </p:sp>
              </mc:Choice>
              <mc:Fallback xmlns="">
                <p:sp>
                  <p:nvSpPr>
                    <p:cNvPr id="165" name="椭圆 164">
                      <a:extLst>
                        <a:ext uri="{FF2B5EF4-FFF2-40B4-BE49-F238E27FC236}">
                          <a16:creationId xmlns:a16="http://schemas.microsoft.com/office/drawing/2014/main" id="{722E3179-4742-4EEB-A1DB-A5378D4A8199}"/>
                        </a:ext>
                      </a:extLst>
                    </p:cNvPr>
                    <p:cNvSpPr>
                      <a:spLocks noRot="1" noChangeAspect="1" noMove="1" noResize="1" noEditPoints="1" noAdjustHandles="1" noChangeArrowheads="1" noChangeShapeType="1" noTextEdit="1"/>
                    </p:cNvSpPr>
                    <p:nvPr/>
                  </p:nvSpPr>
                  <p:spPr>
                    <a:xfrm>
                      <a:off x="1512331" y="3719227"/>
                      <a:ext cx="414108" cy="414108"/>
                    </a:xfrm>
                    <a:prstGeom prst="ellipse">
                      <a:avLst/>
                    </a:prstGeom>
                    <a:blipFill>
                      <a:blip r:embed="rId6"/>
                      <a:stretch>
                        <a:fillRect/>
                      </a:stretch>
                    </a:blipFill>
                    <a:ln>
                      <a:solidFill>
                        <a:schemeClr val="accent6">
                          <a:lumMod val="75000"/>
                        </a:schemeClr>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0" name="文本框 139">
                      <a:extLst>
                        <a:ext uri="{FF2B5EF4-FFF2-40B4-BE49-F238E27FC236}">
                          <a16:creationId xmlns:a16="http://schemas.microsoft.com/office/drawing/2014/main" id="{54B1E6A0-AC25-44C9-A513-64DA57A86CE9}"/>
                        </a:ext>
                      </a:extLst>
                    </p:cNvPr>
                    <p:cNvSpPr txBox="1"/>
                    <p:nvPr/>
                  </p:nvSpPr>
                  <p:spPr>
                    <a:xfrm>
                      <a:off x="1512331" y="3719227"/>
                      <a:ext cx="468923" cy="369332"/>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𝑤</m:t>
                                </m:r>
                              </m:e>
                              <m:sub>
                                <m:r>
                                  <a:rPr lang="en-US" altLang="zh-CN" b="0" i="1" smtClean="0">
                                    <a:latin typeface="Cambria Math" panose="02040503050406030204" pitchFamily="18" charset="0"/>
                                  </a:rPr>
                                  <m:t>5</m:t>
                                </m:r>
                              </m:sub>
                            </m:sSub>
                          </m:oMath>
                        </m:oMathPara>
                      </a14:m>
                      <a:endParaRPr lang="en-US" altLang="zh-CN" b="0" dirty="0"/>
                    </a:p>
                  </p:txBody>
                </p:sp>
              </mc:Choice>
              <mc:Fallback xmlns="">
                <p:sp>
                  <p:nvSpPr>
                    <p:cNvPr id="166" name="文本框 165">
                      <a:extLst>
                        <a:ext uri="{FF2B5EF4-FFF2-40B4-BE49-F238E27FC236}">
                          <a16:creationId xmlns:a16="http://schemas.microsoft.com/office/drawing/2014/main" id="{DC93AF00-5C70-4CFB-BC76-5F3AFBD2DB43}"/>
                        </a:ext>
                      </a:extLst>
                    </p:cNvPr>
                    <p:cNvSpPr txBox="1">
                      <a:spLocks noRot="1" noChangeAspect="1" noMove="1" noResize="1" noEditPoints="1" noAdjustHandles="1" noChangeArrowheads="1" noChangeShapeType="1" noTextEdit="1"/>
                    </p:cNvSpPr>
                    <p:nvPr/>
                  </p:nvSpPr>
                  <p:spPr>
                    <a:xfrm>
                      <a:off x="1512331" y="3719227"/>
                      <a:ext cx="468923" cy="369332"/>
                    </a:xfrm>
                    <a:prstGeom prst="rect">
                      <a:avLst/>
                    </a:prstGeom>
                    <a:blipFill>
                      <a:blip r:embed="rId11"/>
                      <a:stretch>
                        <a:fillRect b="-3279"/>
                      </a:stretch>
                    </a:blipFill>
                  </p:spPr>
                  <p:txBody>
                    <a:bodyPr/>
                    <a:lstStyle/>
                    <a:p>
                      <a:r>
                        <a:rPr lang="zh-CN" altLang="en-US">
                          <a:noFill/>
                        </a:rPr>
                        <a:t> </a:t>
                      </a:r>
                    </a:p>
                  </p:txBody>
                </p:sp>
              </mc:Fallback>
            </mc:AlternateContent>
          </p:grpSp>
          <p:cxnSp>
            <p:nvCxnSpPr>
              <p:cNvPr id="123" name="连接符: 曲线 122">
                <a:extLst>
                  <a:ext uri="{FF2B5EF4-FFF2-40B4-BE49-F238E27FC236}">
                    <a16:creationId xmlns:a16="http://schemas.microsoft.com/office/drawing/2014/main" id="{5E089CFC-9C9C-43CE-9879-49C40AF56DC2}"/>
                  </a:ext>
                </a:extLst>
              </p:cNvPr>
              <p:cNvCxnSpPr>
                <a:cxnSpLocks/>
                <a:stCxn id="147" idx="0"/>
                <a:endCxn id="146" idx="0"/>
              </p:cNvCxnSpPr>
              <p:nvPr/>
            </p:nvCxnSpPr>
            <p:spPr>
              <a:xfrm rot="5400000" flipH="1" flipV="1">
                <a:off x="7459584" y="2483718"/>
                <a:ext cx="12700" cy="779746"/>
              </a:xfrm>
              <a:prstGeom prst="curvedConnector3">
                <a:avLst>
                  <a:gd name="adj1" fmla="val 1800000"/>
                </a:avLst>
              </a:prstGeom>
              <a:ln w="127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连接符: 曲线 123">
                <a:extLst>
                  <a:ext uri="{FF2B5EF4-FFF2-40B4-BE49-F238E27FC236}">
                    <a16:creationId xmlns:a16="http://schemas.microsoft.com/office/drawing/2014/main" id="{1E72F893-BF56-40F3-BC37-EB4FDCCEB7DC}"/>
                  </a:ext>
                </a:extLst>
              </p:cNvPr>
              <p:cNvCxnSpPr>
                <a:cxnSpLocks/>
                <a:stCxn id="148" idx="0"/>
                <a:endCxn id="144" idx="0"/>
              </p:cNvCxnSpPr>
              <p:nvPr/>
            </p:nvCxnSpPr>
            <p:spPr>
              <a:xfrm rot="5400000" flipH="1" flipV="1">
                <a:off x="7849457" y="2121253"/>
                <a:ext cx="12700" cy="1504676"/>
              </a:xfrm>
              <a:prstGeom prst="curvedConnector3">
                <a:avLst>
                  <a:gd name="adj1" fmla="val 3153843"/>
                </a:avLst>
              </a:prstGeom>
              <a:ln w="127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26" name="连接符: 曲线 125">
                <a:extLst>
                  <a:ext uri="{FF2B5EF4-FFF2-40B4-BE49-F238E27FC236}">
                    <a16:creationId xmlns:a16="http://schemas.microsoft.com/office/drawing/2014/main" id="{5FE3DF4A-4906-4A9D-BD16-D1A5A3823008}"/>
                  </a:ext>
                </a:extLst>
              </p:cNvPr>
              <p:cNvCxnSpPr>
                <a:cxnSpLocks/>
                <a:stCxn id="148" idx="0"/>
                <a:endCxn id="142" idx="0"/>
              </p:cNvCxnSpPr>
              <p:nvPr/>
            </p:nvCxnSpPr>
            <p:spPr>
              <a:xfrm rot="5400000" flipH="1" flipV="1">
                <a:off x="8225626" y="1745084"/>
                <a:ext cx="12700" cy="2257014"/>
              </a:xfrm>
              <a:prstGeom prst="curvedConnector3">
                <a:avLst>
                  <a:gd name="adj1" fmla="val 4261535"/>
                </a:avLst>
              </a:prstGeom>
              <a:ln w="127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连接符: 曲线 126">
                <a:extLst>
                  <a:ext uri="{FF2B5EF4-FFF2-40B4-BE49-F238E27FC236}">
                    <a16:creationId xmlns:a16="http://schemas.microsoft.com/office/drawing/2014/main" id="{8DF9553B-6F33-47B9-88F4-98EDA59DA1D3}"/>
                  </a:ext>
                </a:extLst>
              </p:cNvPr>
              <p:cNvCxnSpPr>
                <a:stCxn id="145" idx="4"/>
                <a:endCxn id="143" idx="4"/>
              </p:cNvCxnSpPr>
              <p:nvPr/>
            </p:nvCxnSpPr>
            <p:spPr>
              <a:xfrm rot="16200000" flipH="1">
                <a:off x="8198218" y="2911530"/>
                <a:ext cx="12700" cy="752338"/>
              </a:xfrm>
              <a:prstGeom prst="curvedConnector3">
                <a:avLst>
                  <a:gd name="adj1" fmla="val 1800000"/>
                </a:avLst>
              </a:prstGeom>
              <a:ln w="127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28" name="连接符: 曲线 127">
                <a:extLst>
                  <a:ext uri="{FF2B5EF4-FFF2-40B4-BE49-F238E27FC236}">
                    <a16:creationId xmlns:a16="http://schemas.microsoft.com/office/drawing/2014/main" id="{593A8B1B-CDD4-4081-BEAD-2289DC7D26CC}"/>
                  </a:ext>
                </a:extLst>
              </p:cNvPr>
              <p:cNvCxnSpPr>
                <a:stCxn id="145" idx="4"/>
                <a:endCxn id="142" idx="2"/>
              </p:cNvCxnSpPr>
              <p:nvPr/>
            </p:nvCxnSpPr>
            <p:spPr>
              <a:xfrm rot="5400000" flipH="1" flipV="1">
                <a:off x="8565703" y="2499269"/>
                <a:ext cx="44776" cy="1532084"/>
              </a:xfrm>
              <a:prstGeom prst="curvedConnector3">
                <a:avLst>
                  <a:gd name="adj1" fmla="val -807265"/>
                </a:avLst>
              </a:prstGeom>
              <a:ln w="127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29" name="连接符: 曲线 128">
                <a:extLst>
                  <a:ext uri="{FF2B5EF4-FFF2-40B4-BE49-F238E27FC236}">
                    <a16:creationId xmlns:a16="http://schemas.microsoft.com/office/drawing/2014/main" id="{D88F8C20-FE3F-4A6C-BABA-9144755399FB}"/>
                  </a:ext>
                </a:extLst>
              </p:cNvPr>
              <p:cNvCxnSpPr>
                <a:stCxn id="145" idx="4"/>
                <a:endCxn id="140" idx="2"/>
              </p:cNvCxnSpPr>
              <p:nvPr/>
            </p:nvCxnSpPr>
            <p:spPr>
              <a:xfrm rot="5400000" flipH="1" flipV="1">
                <a:off x="8941872" y="2123100"/>
                <a:ext cx="44776" cy="2284422"/>
              </a:xfrm>
              <a:prstGeom prst="curvedConnector3">
                <a:avLst>
                  <a:gd name="adj1" fmla="val -1243626"/>
                </a:avLst>
              </a:prstGeom>
              <a:ln w="127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30" name="连接符: 曲线 129">
                <a:extLst>
                  <a:ext uri="{FF2B5EF4-FFF2-40B4-BE49-F238E27FC236}">
                    <a16:creationId xmlns:a16="http://schemas.microsoft.com/office/drawing/2014/main" id="{33FF3620-EDF3-499B-AC7D-DAB2F834F4CF}"/>
                  </a:ext>
                </a:extLst>
              </p:cNvPr>
              <p:cNvCxnSpPr>
                <a:stCxn id="144" idx="0"/>
                <a:endCxn id="142" idx="0"/>
              </p:cNvCxnSpPr>
              <p:nvPr/>
            </p:nvCxnSpPr>
            <p:spPr>
              <a:xfrm rot="5400000" flipH="1" flipV="1">
                <a:off x="8977964" y="2497422"/>
                <a:ext cx="12700" cy="752338"/>
              </a:xfrm>
              <a:prstGeom prst="curvedConnector3">
                <a:avLst>
                  <a:gd name="adj1" fmla="val 1800000"/>
                </a:avLst>
              </a:prstGeom>
              <a:ln w="127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31" name="连接符: 曲线 130">
                <a:extLst>
                  <a:ext uri="{FF2B5EF4-FFF2-40B4-BE49-F238E27FC236}">
                    <a16:creationId xmlns:a16="http://schemas.microsoft.com/office/drawing/2014/main" id="{2483C940-64EC-4689-9183-D224E7A23275}"/>
                  </a:ext>
                </a:extLst>
              </p:cNvPr>
              <p:cNvCxnSpPr>
                <a:stCxn id="143" idx="0"/>
                <a:endCxn id="140" idx="0"/>
              </p:cNvCxnSpPr>
              <p:nvPr/>
            </p:nvCxnSpPr>
            <p:spPr>
              <a:xfrm rot="5400000" flipH="1" flipV="1">
                <a:off x="9340429" y="2107549"/>
                <a:ext cx="12700" cy="1532084"/>
              </a:xfrm>
              <a:prstGeom prst="curvedConnector3">
                <a:avLst>
                  <a:gd name="adj1" fmla="val 3030772"/>
                </a:avLst>
              </a:prstGeom>
              <a:ln w="127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32" name="连接符: 曲线 131">
                <a:extLst>
                  <a:ext uri="{FF2B5EF4-FFF2-40B4-BE49-F238E27FC236}">
                    <a16:creationId xmlns:a16="http://schemas.microsoft.com/office/drawing/2014/main" id="{B98D6BD7-EAB6-474F-8F45-F64298FE05ED}"/>
                  </a:ext>
                </a:extLst>
              </p:cNvPr>
              <p:cNvCxnSpPr>
                <a:stCxn id="141" idx="4"/>
                <a:endCxn id="139" idx="4"/>
              </p:cNvCxnSpPr>
              <p:nvPr/>
            </p:nvCxnSpPr>
            <p:spPr>
              <a:xfrm rot="16200000" flipH="1">
                <a:off x="9702894" y="2911530"/>
                <a:ext cx="12700" cy="752338"/>
              </a:xfrm>
              <a:prstGeom prst="curvedConnector3">
                <a:avLst>
                  <a:gd name="adj1" fmla="val 1800000"/>
                </a:avLst>
              </a:prstGeom>
              <a:ln w="127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nvGrpSpPr>
              <p:cNvPr id="133" name="组合 132">
                <a:extLst>
                  <a:ext uri="{FF2B5EF4-FFF2-40B4-BE49-F238E27FC236}">
                    <a16:creationId xmlns:a16="http://schemas.microsoft.com/office/drawing/2014/main" id="{4D473F47-92DE-46AE-B761-77C06F155FD7}"/>
                  </a:ext>
                </a:extLst>
              </p:cNvPr>
              <p:cNvGrpSpPr/>
              <p:nvPr/>
            </p:nvGrpSpPr>
            <p:grpSpPr>
              <a:xfrm>
                <a:off x="7822049" y="3294049"/>
                <a:ext cx="2345040" cy="1618302"/>
                <a:chOff x="2458841" y="4223698"/>
                <a:chExt cx="2345040" cy="1618302"/>
              </a:xfrm>
            </p:grpSpPr>
            <p:cxnSp>
              <p:nvCxnSpPr>
                <p:cNvPr id="137" name="直接连接符 136">
                  <a:extLst>
                    <a:ext uri="{FF2B5EF4-FFF2-40B4-BE49-F238E27FC236}">
                      <a16:creationId xmlns:a16="http://schemas.microsoft.com/office/drawing/2014/main" id="{F6DB9DFC-E049-4E5C-897E-2A6C6CC124FA}"/>
                    </a:ext>
                  </a:extLst>
                </p:cNvPr>
                <p:cNvCxnSpPr>
                  <a:cxnSpLocks/>
                </p:cNvCxnSpPr>
                <p:nvPr/>
              </p:nvCxnSpPr>
              <p:spPr>
                <a:xfrm flipV="1">
                  <a:off x="2458841" y="4223698"/>
                  <a:ext cx="0" cy="1618302"/>
                </a:xfrm>
                <a:prstGeom prst="line">
                  <a:avLst/>
                </a:prstGeom>
                <a:ln w="28575">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138" name="直接连接符 137">
                  <a:extLst>
                    <a:ext uri="{FF2B5EF4-FFF2-40B4-BE49-F238E27FC236}">
                      <a16:creationId xmlns:a16="http://schemas.microsoft.com/office/drawing/2014/main" id="{FD69726C-8F4A-49A9-AAA4-6DF932A66494}"/>
                    </a:ext>
                  </a:extLst>
                </p:cNvPr>
                <p:cNvCxnSpPr>
                  <a:cxnSpLocks/>
                </p:cNvCxnSpPr>
                <p:nvPr/>
              </p:nvCxnSpPr>
              <p:spPr>
                <a:xfrm flipV="1">
                  <a:off x="4803881" y="4223698"/>
                  <a:ext cx="0" cy="1618302"/>
                </a:xfrm>
                <a:prstGeom prst="line">
                  <a:avLst/>
                </a:prstGeom>
                <a:ln w="28575">
                  <a:solidFill>
                    <a:schemeClr val="accent2"/>
                  </a:solidFill>
                  <a:prstDash val="dash"/>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34" name="文本框 133">
                    <a:extLst>
                      <a:ext uri="{FF2B5EF4-FFF2-40B4-BE49-F238E27FC236}">
                        <a16:creationId xmlns:a16="http://schemas.microsoft.com/office/drawing/2014/main" id="{660B96E0-680D-4E5D-908D-8698C5295CDF}"/>
                      </a:ext>
                    </a:extLst>
                  </p:cNvPr>
                  <p:cNvSpPr txBox="1"/>
                  <p:nvPr/>
                </p:nvSpPr>
                <p:spPr>
                  <a:xfrm>
                    <a:off x="8024164" y="4117869"/>
                    <a:ext cx="1895746" cy="707886"/>
                  </a:xfrm>
                  <a:prstGeom prst="rect">
                    <a:avLst/>
                  </a:prstGeom>
                  <a:noFill/>
                </p:spPr>
                <p:txBody>
                  <a:bodyPr wrap="square">
                    <a:spAutoFit/>
                  </a:bodyPr>
                  <a:lstStyle/>
                  <a:p>
                    <a:pPr algn="ctr">
                      <a:lnSpc>
                        <a:spcPts val="2400"/>
                      </a:lnSpc>
                    </a:pPr>
                    <a:r>
                      <a:rPr lang="zh-CN" altLang="en-US" sz="2000" dirty="0">
                        <a:latin typeface="微软雅黑" panose="020B0503020204020204" pitchFamily="34" charset="-122"/>
                        <a:ea typeface="微软雅黑" panose="020B0503020204020204" pitchFamily="34" charset="-122"/>
                      </a:rPr>
                      <a:t>最大实体长度</a:t>
                    </a:r>
                    <a:endParaRPr lang="en-US" altLang="zh-CN" sz="2000" dirty="0">
                      <a:latin typeface="微软雅黑" panose="020B0503020204020204" pitchFamily="34" charset="-122"/>
                      <a:ea typeface="微软雅黑" panose="020B0503020204020204" pitchFamily="34" charset="-122"/>
                    </a:endParaRPr>
                  </a:p>
                  <a:p>
                    <a:pPr algn="ctr">
                      <a:lnSpc>
                        <a:spcPts val="2400"/>
                      </a:lnSpc>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ea typeface="微软雅黑" panose="020B0503020204020204" pitchFamily="34" charset="-122"/>
                            </a:rPr>
                            <m:t>𝐿</m:t>
                          </m:r>
                        </m:oMath>
                      </m:oMathPara>
                    </a14:m>
                    <a:endParaRPr lang="en-US" altLang="zh-CN" sz="2000" b="0" dirty="0">
                      <a:latin typeface="微软雅黑" panose="020B0503020204020204" pitchFamily="34" charset="-122"/>
                      <a:ea typeface="微软雅黑" panose="020B0503020204020204" pitchFamily="34" charset="-122"/>
                    </a:endParaRPr>
                  </a:p>
                </p:txBody>
              </p:sp>
            </mc:Choice>
            <mc:Fallback xmlns="">
              <p:sp>
                <p:nvSpPr>
                  <p:cNvPr id="117" name="文本框 116">
                    <a:extLst>
                      <a:ext uri="{FF2B5EF4-FFF2-40B4-BE49-F238E27FC236}">
                        <a16:creationId xmlns:a16="http://schemas.microsoft.com/office/drawing/2014/main" id="{53CA697E-26AF-47F8-AFF5-C18DB1D0F051}"/>
                      </a:ext>
                    </a:extLst>
                  </p:cNvPr>
                  <p:cNvSpPr txBox="1">
                    <a:spLocks noRot="1" noChangeAspect="1" noMove="1" noResize="1" noEditPoints="1" noAdjustHandles="1" noChangeArrowheads="1" noChangeShapeType="1" noTextEdit="1"/>
                  </p:cNvSpPr>
                  <p:nvPr/>
                </p:nvSpPr>
                <p:spPr>
                  <a:xfrm>
                    <a:off x="8024164" y="4117869"/>
                    <a:ext cx="1895746" cy="707886"/>
                  </a:xfrm>
                  <a:prstGeom prst="rect">
                    <a:avLst/>
                  </a:prstGeom>
                  <a:blipFill>
                    <a:blip r:embed="rId18"/>
                    <a:stretch>
                      <a:fillRect t="-4310"/>
                    </a:stretch>
                  </a:blipFill>
                </p:spPr>
                <p:txBody>
                  <a:bodyPr/>
                  <a:lstStyle/>
                  <a:p>
                    <a:r>
                      <a:rPr lang="zh-CN" altLang="en-US">
                        <a:noFill/>
                      </a:rPr>
                      <a:t> </a:t>
                    </a:r>
                  </a:p>
                </p:txBody>
              </p:sp>
            </mc:Fallback>
          </mc:AlternateContent>
          <p:cxnSp>
            <p:nvCxnSpPr>
              <p:cNvPr id="135" name="直接箭头连接符 134">
                <a:extLst>
                  <a:ext uri="{FF2B5EF4-FFF2-40B4-BE49-F238E27FC236}">
                    <a16:creationId xmlns:a16="http://schemas.microsoft.com/office/drawing/2014/main" id="{153DE6F9-A240-4DEC-856D-F3FDFDC6AF52}"/>
                  </a:ext>
                </a:extLst>
              </p:cNvPr>
              <p:cNvCxnSpPr>
                <a:cxnSpLocks/>
              </p:cNvCxnSpPr>
              <p:nvPr/>
            </p:nvCxnSpPr>
            <p:spPr>
              <a:xfrm>
                <a:off x="9745632" y="4571534"/>
                <a:ext cx="360000" cy="0"/>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36" name="直接箭头连接符 135">
                <a:extLst>
                  <a:ext uri="{FF2B5EF4-FFF2-40B4-BE49-F238E27FC236}">
                    <a16:creationId xmlns:a16="http://schemas.microsoft.com/office/drawing/2014/main" id="{C714399F-56BC-49EE-AD9D-05727BAF0D1B}"/>
                  </a:ext>
                </a:extLst>
              </p:cNvPr>
              <p:cNvCxnSpPr>
                <a:cxnSpLocks/>
              </p:cNvCxnSpPr>
              <p:nvPr/>
            </p:nvCxnSpPr>
            <p:spPr>
              <a:xfrm flipH="1">
                <a:off x="7855807" y="4561592"/>
                <a:ext cx="360000" cy="0"/>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16" name="文本框 115">
                  <a:extLst>
                    <a:ext uri="{FF2B5EF4-FFF2-40B4-BE49-F238E27FC236}">
                      <a16:creationId xmlns:a16="http://schemas.microsoft.com/office/drawing/2014/main" id="{63F6F4BE-6C0D-4DE3-A30F-191CC508E52B}"/>
                    </a:ext>
                  </a:extLst>
                </p:cNvPr>
                <p:cNvSpPr txBox="1"/>
                <p:nvPr/>
              </p:nvSpPr>
              <p:spPr>
                <a:xfrm>
                  <a:off x="731633" y="2301460"/>
                  <a:ext cx="2763906" cy="581057"/>
                </a:xfrm>
                <a:prstGeom prst="rect">
                  <a:avLst/>
                </a:prstGeom>
                <a:noFill/>
              </p:spPr>
              <p:txBody>
                <a:bodyPr wrap="square">
                  <a:spAutoFit/>
                </a:bodyPr>
                <a:lstStyle/>
                <a:p>
                  <a:pPr algn="ctr">
                    <a:lnSpc>
                      <a:spcPct val="150000"/>
                    </a:lnSpc>
                  </a:pPr>
                  <a:r>
                    <a:rPr lang="zh-CN" altLang="en-US" sz="2400" b="0" dirty="0">
                      <a:ea typeface="微软雅黑" panose="020B0503020204020204" pitchFamily="34" charset="-122"/>
                    </a:rPr>
                    <a:t>有向图</a:t>
                  </a:r>
                  <a14:m>
                    <m:oMath xmlns:m="http://schemas.openxmlformats.org/officeDocument/2006/math">
                      <m:sSub>
                        <m:sSubPr>
                          <m:ctrlPr>
                            <a:rPr lang="en-US" altLang="zh-CN" sz="2400" b="0" i="1" smtClean="0">
                              <a:latin typeface="Cambria Math" panose="02040503050406030204" pitchFamily="18" charset="0"/>
                              <a:ea typeface="微软雅黑" panose="020B0503020204020204" pitchFamily="34" charset="-122"/>
                            </a:rPr>
                          </m:ctrlPr>
                        </m:sSubPr>
                        <m:e>
                          <m:r>
                            <a:rPr lang="en-US" altLang="zh-CN" sz="2400" b="0" i="1" smtClean="0">
                              <a:latin typeface="Cambria Math" panose="02040503050406030204" pitchFamily="18" charset="0"/>
                              <a:ea typeface="微软雅黑" panose="020B0503020204020204" pitchFamily="34" charset="-122"/>
                            </a:rPr>
                            <m:t>𝐺</m:t>
                          </m:r>
                        </m:e>
                        <m:sub>
                          <m:r>
                            <a:rPr lang="en-US" altLang="zh-CN" sz="2400" b="0" i="1" smtClean="0">
                              <a:latin typeface="Cambria Math" panose="02040503050406030204" pitchFamily="18" charset="0"/>
                              <a:ea typeface="微软雅黑" panose="020B0503020204020204" pitchFamily="34" charset="-122"/>
                            </a:rPr>
                            <m:t>1</m:t>
                          </m:r>
                        </m:sub>
                      </m:sSub>
                    </m:oMath>
                  </a14:m>
                  <a:endParaRPr lang="en-US" altLang="zh-CN" sz="2400" b="0" dirty="0">
                    <a:latin typeface="微软雅黑" panose="020B0503020204020204" pitchFamily="34" charset="-122"/>
                    <a:ea typeface="微软雅黑" panose="020B0503020204020204" pitchFamily="34" charset="-122"/>
                  </a:endParaRPr>
                </a:p>
              </p:txBody>
            </p:sp>
          </mc:Choice>
          <mc:Fallback xmlns="">
            <p:sp>
              <p:nvSpPr>
                <p:cNvPr id="101" name="文本框 100">
                  <a:extLst>
                    <a:ext uri="{FF2B5EF4-FFF2-40B4-BE49-F238E27FC236}">
                      <a16:creationId xmlns:a16="http://schemas.microsoft.com/office/drawing/2014/main" id="{924733BA-5FF5-4BA4-9C08-1AE9743062EF}"/>
                    </a:ext>
                  </a:extLst>
                </p:cNvPr>
                <p:cNvSpPr txBox="1">
                  <a:spLocks noRot="1" noChangeAspect="1" noMove="1" noResize="1" noEditPoints="1" noAdjustHandles="1" noChangeArrowheads="1" noChangeShapeType="1" noTextEdit="1"/>
                </p:cNvSpPr>
                <p:nvPr/>
              </p:nvSpPr>
              <p:spPr>
                <a:xfrm>
                  <a:off x="731633" y="2301460"/>
                  <a:ext cx="2763906" cy="581057"/>
                </a:xfrm>
                <a:prstGeom prst="rect">
                  <a:avLst/>
                </a:prstGeom>
                <a:blipFill>
                  <a:blip r:embed="rId19"/>
                  <a:stretch>
                    <a:fillRect b="-22917"/>
                  </a:stretch>
                </a:blipFill>
              </p:spPr>
              <p:txBody>
                <a:bodyPr/>
                <a:lstStyle/>
                <a:p>
                  <a:r>
                    <a:rPr lang="zh-CN" altLang="en-US">
                      <a:noFill/>
                    </a:rPr>
                    <a:t> </a:t>
                  </a:r>
                </a:p>
              </p:txBody>
            </p:sp>
          </mc:Fallback>
        </mc:AlternateContent>
      </p:grpSp>
      <p:grpSp>
        <p:nvGrpSpPr>
          <p:cNvPr id="149" name="组合 148">
            <a:extLst>
              <a:ext uri="{FF2B5EF4-FFF2-40B4-BE49-F238E27FC236}">
                <a16:creationId xmlns:a16="http://schemas.microsoft.com/office/drawing/2014/main" id="{78FA1655-5A75-4157-99C8-BC5FA8737556}"/>
              </a:ext>
            </a:extLst>
          </p:cNvPr>
          <p:cNvGrpSpPr/>
          <p:nvPr/>
        </p:nvGrpSpPr>
        <p:grpSpPr>
          <a:xfrm>
            <a:off x="8108619" y="2080350"/>
            <a:ext cx="3389549" cy="3206996"/>
            <a:chOff x="4214541" y="1900338"/>
            <a:chExt cx="3389549" cy="3206996"/>
          </a:xfrm>
        </p:grpSpPr>
        <p:sp>
          <p:nvSpPr>
            <p:cNvPr id="150" name="椭圆 149">
              <a:extLst>
                <a:ext uri="{FF2B5EF4-FFF2-40B4-BE49-F238E27FC236}">
                  <a16:creationId xmlns:a16="http://schemas.microsoft.com/office/drawing/2014/main" id="{FB8C72E5-AB47-4100-A951-842BCD3AC839}"/>
                </a:ext>
              </a:extLst>
            </p:cNvPr>
            <p:cNvSpPr/>
            <p:nvPr/>
          </p:nvSpPr>
          <p:spPr>
            <a:xfrm>
              <a:off x="5857574" y="208788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51" name="椭圆 150">
              <a:extLst>
                <a:ext uri="{FF2B5EF4-FFF2-40B4-BE49-F238E27FC236}">
                  <a16:creationId xmlns:a16="http://schemas.microsoft.com/office/drawing/2014/main" id="{8276FFCF-2BFE-455F-8981-EBA20EF0D6D5}"/>
                </a:ext>
              </a:extLst>
            </p:cNvPr>
            <p:cNvSpPr/>
            <p:nvPr/>
          </p:nvSpPr>
          <p:spPr>
            <a:xfrm>
              <a:off x="4395358" y="3146442"/>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52" name="椭圆 151">
              <a:extLst>
                <a:ext uri="{FF2B5EF4-FFF2-40B4-BE49-F238E27FC236}">
                  <a16:creationId xmlns:a16="http://schemas.microsoft.com/office/drawing/2014/main" id="{6FDECE1F-6EB9-4D66-BFB2-E968D30D5D6E}"/>
                </a:ext>
              </a:extLst>
            </p:cNvPr>
            <p:cNvSpPr/>
            <p:nvPr/>
          </p:nvSpPr>
          <p:spPr>
            <a:xfrm>
              <a:off x="4943174" y="4864031"/>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53" name="椭圆 152">
              <a:extLst>
                <a:ext uri="{FF2B5EF4-FFF2-40B4-BE49-F238E27FC236}">
                  <a16:creationId xmlns:a16="http://schemas.microsoft.com/office/drawing/2014/main" id="{406D775C-8730-4B23-B861-FC61A13FBFD5}"/>
                </a:ext>
              </a:extLst>
            </p:cNvPr>
            <p:cNvSpPr/>
            <p:nvPr/>
          </p:nvSpPr>
          <p:spPr>
            <a:xfrm>
              <a:off x="6767855" y="488689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54" name="椭圆 153">
              <a:extLst>
                <a:ext uri="{FF2B5EF4-FFF2-40B4-BE49-F238E27FC236}">
                  <a16:creationId xmlns:a16="http://schemas.microsoft.com/office/drawing/2014/main" id="{60074041-7D9B-4465-A68D-EDFBC8BFA179}"/>
                </a:ext>
              </a:extLst>
            </p:cNvPr>
            <p:cNvSpPr/>
            <p:nvPr/>
          </p:nvSpPr>
          <p:spPr>
            <a:xfrm>
              <a:off x="7323910" y="3169301"/>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cxnSp>
          <p:nvCxnSpPr>
            <p:cNvPr id="155" name="直接连接符 154">
              <a:extLst>
                <a:ext uri="{FF2B5EF4-FFF2-40B4-BE49-F238E27FC236}">
                  <a16:creationId xmlns:a16="http://schemas.microsoft.com/office/drawing/2014/main" id="{EE5DD992-9225-4788-AFD1-A5E68B409C5C}"/>
                </a:ext>
              </a:extLst>
            </p:cNvPr>
            <p:cNvCxnSpPr>
              <a:cxnSpLocks/>
              <a:stCxn id="150" idx="0"/>
              <a:endCxn id="151" idx="3"/>
            </p:cNvCxnSpPr>
            <p:nvPr/>
          </p:nvCxnSpPr>
          <p:spPr>
            <a:xfrm flipH="1">
              <a:off x="4402053" y="2087880"/>
              <a:ext cx="1478381" cy="1097586"/>
            </a:xfrm>
            <a:prstGeom prst="line">
              <a:avLst/>
            </a:prstGeom>
            <a:ln w="12700">
              <a:prstDash val="sysDash"/>
            </a:ln>
          </p:spPr>
          <p:style>
            <a:lnRef idx="1">
              <a:schemeClr val="accent1"/>
            </a:lnRef>
            <a:fillRef idx="0">
              <a:schemeClr val="accent1"/>
            </a:fillRef>
            <a:effectRef idx="0">
              <a:schemeClr val="accent1"/>
            </a:effectRef>
            <a:fontRef idx="minor">
              <a:schemeClr val="tx1"/>
            </a:fontRef>
          </p:style>
        </p:cxnSp>
        <p:cxnSp>
          <p:nvCxnSpPr>
            <p:cNvPr id="156" name="直接连接符 155">
              <a:extLst>
                <a:ext uri="{FF2B5EF4-FFF2-40B4-BE49-F238E27FC236}">
                  <a16:creationId xmlns:a16="http://schemas.microsoft.com/office/drawing/2014/main" id="{804CC66F-9496-49CA-AF9D-C673A76CFE67}"/>
                </a:ext>
              </a:extLst>
            </p:cNvPr>
            <p:cNvCxnSpPr>
              <a:stCxn id="151" idx="0"/>
              <a:endCxn id="152" idx="0"/>
            </p:cNvCxnSpPr>
            <p:nvPr/>
          </p:nvCxnSpPr>
          <p:spPr>
            <a:xfrm>
              <a:off x="4418218" y="3146442"/>
              <a:ext cx="547816" cy="1717589"/>
            </a:xfrm>
            <a:prstGeom prst="line">
              <a:avLst/>
            </a:prstGeom>
            <a:ln w="12700">
              <a:prstDash val="sysDash"/>
            </a:ln>
          </p:spPr>
          <p:style>
            <a:lnRef idx="1">
              <a:schemeClr val="accent1"/>
            </a:lnRef>
            <a:fillRef idx="0">
              <a:schemeClr val="accent1"/>
            </a:fillRef>
            <a:effectRef idx="0">
              <a:schemeClr val="accent1"/>
            </a:effectRef>
            <a:fontRef idx="minor">
              <a:schemeClr val="tx1"/>
            </a:fontRef>
          </p:style>
        </p:cxnSp>
        <p:cxnSp>
          <p:nvCxnSpPr>
            <p:cNvPr id="157" name="直接连接符 156">
              <a:extLst>
                <a:ext uri="{FF2B5EF4-FFF2-40B4-BE49-F238E27FC236}">
                  <a16:creationId xmlns:a16="http://schemas.microsoft.com/office/drawing/2014/main" id="{1A3FD550-898B-43BA-BB9F-99CDCA5E668C}"/>
                </a:ext>
              </a:extLst>
            </p:cNvPr>
            <p:cNvCxnSpPr>
              <a:stCxn id="150" idx="7"/>
              <a:endCxn id="154" idx="5"/>
            </p:cNvCxnSpPr>
            <p:nvPr/>
          </p:nvCxnSpPr>
          <p:spPr>
            <a:xfrm>
              <a:off x="5896598" y="2094575"/>
              <a:ext cx="1466336" cy="1113750"/>
            </a:xfrm>
            <a:prstGeom prst="line">
              <a:avLst/>
            </a:prstGeom>
            <a:ln w="12700">
              <a:prstDash val="sysDash"/>
            </a:ln>
          </p:spPr>
          <p:style>
            <a:lnRef idx="1">
              <a:schemeClr val="accent1"/>
            </a:lnRef>
            <a:fillRef idx="0">
              <a:schemeClr val="accent1"/>
            </a:fillRef>
            <a:effectRef idx="0">
              <a:schemeClr val="accent1"/>
            </a:effectRef>
            <a:fontRef idx="minor">
              <a:schemeClr val="tx1"/>
            </a:fontRef>
          </p:style>
        </p:cxnSp>
        <p:cxnSp>
          <p:nvCxnSpPr>
            <p:cNvPr id="158" name="直接连接符 157">
              <a:extLst>
                <a:ext uri="{FF2B5EF4-FFF2-40B4-BE49-F238E27FC236}">
                  <a16:creationId xmlns:a16="http://schemas.microsoft.com/office/drawing/2014/main" id="{D521956F-D360-4B0F-879A-24F4252BB956}"/>
                </a:ext>
              </a:extLst>
            </p:cNvPr>
            <p:cNvCxnSpPr>
              <a:stCxn id="150" idx="3"/>
              <a:endCxn id="153" idx="4"/>
            </p:cNvCxnSpPr>
            <p:nvPr/>
          </p:nvCxnSpPr>
          <p:spPr>
            <a:xfrm>
              <a:off x="5864269" y="2126904"/>
              <a:ext cx="926446" cy="2805705"/>
            </a:xfrm>
            <a:prstGeom prst="line">
              <a:avLst/>
            </a:prstGeom>
            <a:ln w="12700">
              <a:prstDash val="sysDash"/>
            </a:ln>
          </p:spPr>
          <p:style>
            <a:lnRef idx="1">
              <a:schemeClr val="accent1"/>
            </a:lnRef>
            <a:fillRef idx="0">
              <a:schemeClr val="accent1"/>
            </a:fillRef>
            <a:effectRef idx="0">
              <a:schemeClr val="accent1"/>
            </a:effectRef>
            <a:fontRef idx="minor">
              <a:schemeClr val="tx1"/>
            </a:fontRef>
          </p:style>
        </p:cxnSp>
        <p:cxnSp>
          <p:nvCxnSpPr>
            <p:cNvPr id="159" name="直接连接符 158">
              <a:extLst>
                <a:ext uri="{FF2B5EF4-FFF2-40B4-BE49-F238E27FC236}">
                  <a16:creationId xmlns:a16="http://schemas.microsoft.com/office/drawing/2014/main" id="{8EC53204-DD94-48DB-BB08-8EBF2B64004C}"/>
                </a:ext>
              </a:extLst>
            </p:cNvPr>
            <p:cNvCxnSpPr>
              <a:stCxn id="150" idx="4"/>
              <a:endCxn id="152" idx="5"/>
            </p:cNvCxnSpPr>
            <p:nvPr/>
          </p:nvCxnSpPr>
          <p:spPr>
            <a:xfrm flipH="1">
              <a:off x="4982198" y="2133599"/>
              <a:ext cx="898236" cy="2769456"/>
            </a:xfrm>
            <a:prstGeom prst="line">
              <a:avLst/>
            </a:prstGeom>
            <a:ln w="12700">
              <a:prstDash val="sysDash"/>
            </a:ln>
          </p:spPr>
          <p:style>
            <a:lnRef idx="1">
              <a:schemeClr val="accent1"/>
            </a:lnRef>
            <a:fillRef idx="0">
              <a:schemeClr val="accent1"/>
            </a:fillRef>
            <a:effectRef idx="0">
              <a:schemeClr val="accent1"/>
            </a:effectRef>
            <a:fontRef idx="minor">
              <a:schemeClr val="tx1"/>
            </a:fontRef>
          </p:style>
        </p:cxnSp>
        <p:cxnSp>
          <p:nvCxnSpPr>
            <p:cNvPr id="160" name="直接连接符 159">
              <a:extLst>
                <a:ext uri="{FF2B5EF4-FFF2-40B4-BE49-F238E27FC236}">
                  <a16:creationId xmlns:a16="http://schemas.microsoft.com/office/drawing/2014/main" id="{58F035E3-5E19-4B81-A930-5832DD51A847}"/>
                </a:ext>
              </a:extLst>
            </p:cNvPr>
            <p:cNvCxnSpPr>
              <a:stCxn id="152" idx="6"/>
              <a:endCxn id="153" idx="2"/>
            </p:cNvCxnSpPr>
            <p:nvPr/>
          </p:nvCxnSpPr>
          <p:spPr>
            <a:xfrm>
              <a:off x="4988893" y="4886891"/>
              <a:ext cx="1778962" cy="22859"/>
            </a:xfrm>
            <a:prstGeom prst="line">
              <a:avLst/>
            </a:prstGeom>
            <a:ln w="12700">
              <a:prstDash val="sysDash"/>
            </a:ln>
          </p:spPr>
          <p:style>
            <a:lnRef idx="1">
              <a:schemeClr val="accent1"/>
            </a:lnRef>
            <a:fillRef idx="0">
              <a:schemeClr val="accent1"/>
            </a:fillRef>
            <a:effectRef idx="0">
              <a:schemeClr val="accent1"/>
            </a:effectRef>
            <a:fontRef idx="minor">
              <a:schemeClr val="tx1"/>
            </a:fontRef>
          </p:style>
        </p:cxnSp>
        <p:cxnSp>
          <p:nvCxnSpPr>
            <p:cNvPr id="161" name="直接连接符 160">
              <a:extLst>
                <a:ext uri="{FF2B5EF4-FFF2-40B4-BE49-F238E27FC236}">
                  <a16:creationId xmlns:a16="http://schemas.microsoft.com/office/drawing/2014/main" id="{856E7E7C-5C7E-4500-AB99-FD037CDBC293}"/>
                </a:ext>
              </a:extLst>
            </p:cNvPr>
            <p:cNvCxnSpPr>
              <a:stCxn id="153" idx="1"/>
              <a:endCxn id="154" idx="4"/>
            </p:cNvCxnSpPr>
            <p:nvPr/>
          </p:nvCxnSpPr>
          <p:spPr>
            <a:xfrm flipV="1">
              <a:off x="6774550" y="3215020"/>
              <a:ext cx="572220" cy="1678565"/>
            </a:xfrm>
            <a:prstGeom prst="line">
              <a:avLst/>
            </a:prstGeom>
            <a:ln w="12700">
              <a:prstDash val="sysDash"/>
            </a:ln>
          </p:spPr>
          <p:style>
            <a:lnRef idx="1">
              <a:schemeClr val="accent1"/>
            </a:lnRef>
            <a:fillRef idx="0">
              <a:schemeClr val="accent1"/>
            </a:fillRef>
            <a:effectRef idx="0">
              <a:schemeClr val="accent1"/>
            </a:effectRef>
            <a:fontRef idx="minor">
              <a:schemeClr val="tx1"/>
            </a:fontRef>
          </p:style>
        </p:cxnSp>
        <p:cxnSp>
          <p:nvCxnSpPr>
            <p:cNvPr id="162" name="直接连接符 161">
              <a:extLst>
                <a:ext uri="{FF2B5EF4-FFF2-40B4-BE49-F238E27FC236}">
                  <a16:creationId xmlns:a16="http://schemas.microsoft.com/office/drawing/2014/main" id="{3366C278-1894-4B90-BB71-FC232E79037E}"/>
                </a:ext>
              </a:extLst>
            </p:cNvPr>
            <p:cNvCxnSpPr>
              <a:cxnSpLocks/>
              <a:stCxn id="151" idx="4"/>
              <a:endCxn id="154" idx="5"/>
            </p:cNvCxnSpPr>
            <p:nvPr/>
          </p:nvCxnSpPr>
          <p:spPr>
            <a:xfrm>
              <a:off x="4418218" y="3192161"/>
              <a:ext cx="2944716" cy="16164"/>
            </a:xfrm>
            <a:prstGeom prst="line">
              <a:avLst/>
            </a:prstGeom>
            <a:ln w="12700">
              <a:prstDash val="sysDash"/>
            </a:ln>
          </p:spPr>
          <p:style>
            <a:lnRef idx="1">
              <a:schemeClr val="accent1"/>
            </a:lnRef>
            <a:fillRef idx="0">
              <a:schemeClr val="accent1"/>
            </a:fillRef>
            <a:effectRef idx="0">
              <a:schemeClr val="accent1"/>
            </a:effectRef>
            <a:fontRef idx="minor">
              <a:schemeClr val="tx1"/>
            </a:fontRef>
          </p:style>
        </p:cxnSp>
        <p:cxnSp>
          <p:nvCxnSpPr>
            <p:cNvPr id="163" name="直接连接符 162">
              <a:extLst>
                <a:ext uri="{FF2B5EF4-FFF2-40B4-BE49-F238E27FC236}">
                  <a16:creationId xmlns:a16="http://schemas.microsoft.com/office/drawing/2014/main" id="{06FA0752-1FE6-43E1-A59C-F64ACC3B41B0}"/>
                </a:ext>
              </a:extLst>
            </p:cNvPr>
            <p:cNvCxnSpPr>
              <a:stCxn id="154" idx="6"/>
              <a:endCxn id="152" idx="7"/>
            </p:cNvCxnSpPr>
            <p:nvPr/>
          </p:nvCxnSpPr>
          <p:spPr>
            <a:xfrm flipH="1">
              <a:off x="4982198" y="3192161"/>
              <a:ext cx="2387431" cy="1678565"/>
            </a:xfrm>
            <a:prstGeom prst="line">
              <a:avLst/>
            </a:prstGeom>
            <a:ln w="12700">
              <a:prstDash val="sysDash"/>
            </a:ln>
          </p:spPr>
          <p:style>
            <a:lnRef idx="1">
              <a:schemeClr val="accent1"/>
            </a:lnRef>
            <a:fillRef idx="0">
              <a:schemeClr val="accent1"/>
            </a:fillRef>
            <a:effectRef idx="0">
              <a:schemeClr val="accent1"/>
            </a:effectRef>
            <a:fontRef idx="minor">
              <a:schemeClr val="tx1"/>
            </a:fontRef>
          </p:style>
        </p:cxnSp>
        <p:grpSp>
          <p:nvGrpSpPr>
            <p:cNvPr id="164" name="组合 163">
              <a:extLst>
                <a:ext uri="{FF2B5EF4-FFF2-40B4-BE49-F238E27FC236}">
                  <a16:creationId xmlns:a16="http://schemas.microsoft.com/office/drawing/2014/main" id="{81E0B1F3-20A7-4E76-8CEF-C6CC8E233DAA}"/>
                </a:ext>
              </a:extLst>
            </p:cNvPr>
            <p:cNvGrpSpPr/>
            <p:nvPr/>
          </p:nvGrpSpPr>
          <p:grpSpPr>
            <a:xfrm>
              <a:off x="5662136" y="1900338"/>
              <a:ext cx="468923" cy="414108"/>
              <a:chOff x="1512331" y="3719227"/>
              <a:chExt cx="468923" cy="414108"/>
            </a:xfrm>
          </p:grpSpPr>
          <mc:AlternateContent xmlns:mc="http://schemas.openxmlformats.org/markup-compatibility/2006" xmlns:a14="http://schemas.microsoft.com/office/drawing/2010/main">
            <mc:Choice Requires="a14">
              <p:sp>
                <p:nvSpPr>
                  <p:cNvPr id="178" name="椭圆 177">
                    <a:extLst>
                      <a:ext uri="{FF2B5EF4-FFF2-40B4-BE49-F238E27FC236}">
                        <a16:creationId xmlns:a16="http://schemas.microsoft.com/office/drawing/2014/main" id="{27867184-9779-4C88-B82A-2BC8918D0D31}"/>
                      </a:ext>
                    </a:extLst>
                  </p:cNvPr>
                  <p:cNvSpPr/>
                  <p:nvPr/>
                </p:nvSpPr>
                <p:spPr>
                  <a:xfrm>
                    <a:off x="1512331" y="3719227"/>
                    <a:ext cx="414108" cy="414108"/>
                  </a:xfrm>
                  <a:prstGeom prst="ellipse">
                    <a:avLst/>
                  </a:prstGeom>
                  <a:solidFill>
                    <a:schemeClr val="bg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m:rPr>
                              <m:sty m:val="p"/>
                            </m:rPr>
                            <a:rPr kumimoji="1" lang="en-US" altLang="zh-CN" i="1" smtClean="0">
                              <a:latin typeface="Cambria Math" panose="02040503050406030204" pitchFamily="18" charset="0"/>
                            </a:rPr>
                            <m:t>v</m:t>
                          </m:r>
                        </m:oMath>
                      </m:oMathPara>
                    </a14:m>
                    <a:endParaRPr kumimoji="1" lang="zh-CN" altLang="en-US" dirty="0"/>
                  </a:p>
                </p:txBody>
              </p:sp>
            </mc:Choice>
            <mc:Fallback xmlns="">
              <p:sp>
                <p:nvSpPr>
                  <p:cNvPr id="226" name="椭圆 225">
                    <a:extLst>
                      <a:ext uri="{FF2B5EF4-FFF2-40B4-BE49-F238E27FC236}">
                        <a16:creationId xmlns:a16="http://schemas.microsoft.com/office/drawing/2014/main" id="{85DE54CD-F0E2-4516-B097-F58DAE21AA4C}"/>
                      </a:ext>
                    </a:extLst>
                  </p:cNvPr>
                  <p:cNvSpPr>
                    <a:spLocks noRot="1" noChangeAspect="1" noMove="1" noResize="1" noEditPoints="1" noAdjustHandles="1" noChangeArrowheads="1" noChangeShapeType="1" noTextEdit="1"/>
                  </p:cNvSpPr>
                  <p:nvPr/>
                </p:nvSpPr>
                <p:spPr>
                  <a:xfrm>
                    <a:off x="1512331" y="3719227"/>
                    <a:ext cx="414108" cy="414108"/>
                  </a:xfrm>
                  <a:prstGeom prst="ellipse">
                    <a:avLst/>
                  </a:prstGeom>
                  <a:blipFill>
                    <a:blip r:embed="rId6"/>
                    <a:stretch>
                      <a:fillRect/>
                    </a:stretch>
                  </a:blipFill>
                  <a:ln>
                    <a:solidFill>
                      <a:schemeClr val="accent6">
                        <a:lumMod val="75000"/>
                      </a:schemeClr>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9" name="文本框 178">
                    <a:extLst>
                      <a:ext uri="{FF2B5EF4-FFF2-40B4-BE49-F238E27FC236}">
                        <a16:creationId xmlns:a16="http://schemas.microsoft.com/office/drawing/2014/main" id="{5AA32277-9EF5-4188-AB87-65946ADAF880}"/>
                      </a:ext>
                    </a:extLst>
                  </p:cNvPr>
                  <p:cNvSpPr txBox="1"/>
                  <p:nvPr/>
                </p:nvSpPr>
                <p:spPr>
                  <a:xfrm>
                    <a:off x="1512331" y="3719227"/>
                    <a:ext cx="468923" cy="369332"/>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𝑤</m:t>
                              </m:r>
                            </m:e>
                            <m:sub>
                              <m:r>
                                <a:rPr lang="en-US" altLang="zh-CN" b="0" i="1" smtClean="0">
                                  <a:latin typeface="Cambria Math" panose="02040503050406030204" pitchFamily="18" charset="0"/>
                                </a:rPr>
                                <m:t>1</m:t>
                              </m:r>
                            </m:sub>
                          </m:sSub>
                        </m:oMath>
                      </m:oMathPara>
                    </a14:m>
                    <a:endParaRPr lang="en-US" altLang="zh-CN" b="0" dirty="0"/>
                  </a:p>
                </p:txBody>
              </p:sp>
            </mc:Choice>
            <mc:Fallback xmlns="">
              <p:sp>
                <p:nvSpPr>
                  <p:cNvPr id="227" name="文本框 226">
                    <a:extLst>
                      <a:ext uri="{FF2B5EF4-FFF2-40B4-BE49-F238E27FC236}">
                        <a16:creationId xmlns:a16="http://schemas.microsoft.com/office/drawing/2014/main" id="{F5DE3F2E-4997-4849-9D04-E32B1A082348}"/>
                      </a:ext>
                    </a:extLst>
                  </p:cNvPr>
                  <p:cNvSpPr txBox="1">
                    <a:spLocks noRot="1" noChangeAspect="1" noMove="1" noResize="1" noEditPoints="1" noAdjustHandles="1" noChangeArrowheads="1" noChangeShapeType="1" noTextEdit="1"/>
                  </p:cNvSpPr>
                  <p:nvPr/>
                </p:nvSpPr>
                <p:spPr>
                  <a:xfrm>
                    <a:off x="1512331" y="3719227"/>
                    <a:ext cx="468923" cy="369332"/>
                  </a:xfrm>
                  <a:prstGeom prst="rect">
                    <a:avLst/>
                  </a:prstGeom>
                  <a:blipFill>
                    <a:blip r:embed="rId20"/>
                    <a:stretch>
                      <a:fillRect b="-1639"/>
                    </a:stretch>
                  </a:blipFill>
                </p:spPr>
                <p:txBody>
                  <a:bodyPr/>
                  <a:lstStyle/>
                  <a:p>
                    <a:r>
                      <a:rPr lang="zh-CN" altLang="en-US">
                        <a:noFill/>
                      </a:rPr>
                      <a:t> </a:t>
                    </a:r>
                  </a:p>
                </p:txBody>
              </p:sp>
            </mc:Fallback>
          </mc:AlternateContent>
        </p:grpSp>
        <p:grpSp>
          <p:nvGrpSpPr>
            <p:cNvPr id="165" name="组合 164">
              <a:extLst>
                <a:ext uri="{FF2B5EF4-FFF2-40B4-BE49-F238E27FC236}">
                  <a16:creationId xmlns:a16="http://schemas.microsoft.com/office/drawing/2014/main" id="{EBB1288C-8E02-4034-8CAA-8085B6617503}"/>
                </a:ext>
              </a:extLst>
            </p:cNvPr>
            <p:cNvGrpSpPr/>
            <p:nvPr/>
          </p:nvGrpSpPr>
          <p:grpSpPr>
            <a:xfrm>
              <a:off x="4214541" y="2981760"/>
              <a:ext cx="468923" cy="414108"/>
              <a:chOff x="1512331" y="3719227"/>
              <a:chExt cx="468923" cy="414108"/>
            </a:xfrm>
          </p:grpSpPr>
          <mc:AlternateContent xmlns:mc="http://schemas.openxmlformats.org/markup-compatibility/2006" xmlns:a14="http://schemas.microsoft.com/office/drawing/2010/main">
            <mc:Choice Requires="a14">
              <p:sp>
                <p:nvSpPr>
                  <p:cNvPr id="176" name="椭圆 175">
                    <a:extLst>
                      <a:ext uri="{FF2B5EF4-FFF2-40B4-BE49-F238E27FC236}">
                        <a16:creationId xmlns:a16="http://schemas.microsoft.com/office/drawing/2014/main" id="{06E34581-2DCA-4171-BE76-F4437E8FE992}"/>
                      </a:ext>
                    </a:extLst>
                  </p:cNvPr>
                  <p:cNvSpPr/>
                  <p:nvPr/>
                </p:nvSpPr>
                <p:spPr>
                  <a:xfrm>
                    <a:off x="1512331" y="3719227"/>
                    <a:ext cx="414108" cy="414108"/>
                  </a:xfrm>
                  <a:prstGeom prst="ellipse">
                    <a:avLst/>
                  </a:prstGeom>
                  <a:solidFill>
                    <a:schemeClr val="bg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m:rPr>
                              <m:sty m:val="p"/>
                            </m:rPr>
                            <a:rPr kumimoji="1" lang="en-US" altLang="zh-CN" i="1" smtClean="0">
                              <a:latin typeface="Cambria Math" panose="02040503050406030204" pitchFamily="18" charset="0"/>
                            </a:rPr>
                            <m:t>v</m:t>
                          </m:r>
                        </m:oMath>
                      </m:oMathPara>
                    </a14:m>
                    <a:endParaRPr kumimoji="1" lang="zh-CN" altLang="en-US" dirty="0"/>
                  </a:p>
                </p:txBody>
              </p:sp>
            </mc:Choice>
            <mc:Fallback xmlns="">
              <p:sp>
                <p:nvSpPr>
                  <p:cNvPr id="229" name="椭圆 228">
                    <a:extLst>
                      <a:ext uri="{FF2B5EF4-FFF2-40B4-BE49-F238E27FC236}">
                        <a16:creationId xmlns:a16="http://schemas.microsoft.com/office/drawing/2014/main" id="{98485703-0FCB-43A5-9DE6-B014C9FBE7AA}"/>
                      </a:ext>
                    </a:extLst>
                  </p:cNvPr>
                  <p:cNvSpPr>
                    <a:spLocks noRot="1" noChangeAspect="1" noMove="1" noResize="1" noEditPoints="1" noAdjustHandles="1" noChangeArrowheads="1" noChangeShapeType="1" noTextEdit="1"/>
                  </p:cNvSpPr>
                  <p:nvPr/>
                </p:nvSpPr>
                <p:spPr>
                  <a:xfrm>
                    <a:off x="1512331" y="3719227"/>
                    <a:ext cx="414108" cy="414108"/>
                  </a:xfrm>
                  <a:prstGeom prst="ellipse">
                    <a:avLst/>
                  </a:prstGeom>
                  <a:blipFill>
                    <a:blip r:embed="rId12"/>
                    <a:stretch>
                      <a:fillRect/>
                    </a:stretch>
                  </a:blipFill>
                  <a:ln>
                    <a:solidFill>
                      <a:schemeClr val="accent6">
                        <a:lumMod val="75000"/>
                      </a:schemeClr>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7" name="文本框 176">
                    <a:extLst>
                      <a:ext uri="{FF2B5EF4-FFF2-40B4-BE49-F238E27FC236}">
                        <a16:creationId xmlns:a16="http://schemas.microsoft.com/office/drawing/2014/main" id="{BF8A9BBD-BEA5-40BB-84B6-729291D14731}"/>
                      </a:ext>
                    </a:extLst>
                  </p:cNvPr>
                  <p:cNvSpPr txBox="1"/>
                  <p:nvPr/>
                </p:nvSpPr>
                <p:spPr>
                  <a:xfrm>
                    <a:off x="1512331" y="3719227"/>
                    <a:ext cx="468923" cy="369332"/>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𝑤</m:t>
                              </m:r>
                            </m:e>
                            <m:sub>
                              <m:r>
                                <a:rPr lang="en-US" altLang="zh-CN" b="0" i="1" smtClean="0">
                                  <a:latin typeface="Cambria Math" panose="02040503050406030204" pitchFamily="18" charset="0"/>
                                </a:rPr>
                                <m:t>2</m:t>
                              </m:r>
                            </m:sub>
                          </m:sSub>
                        </m:oMath>
                      </m:oMathPara>
                    </a14:m>
                    <a:endParaRPr lang="en-US" altLang="zh-CN" b="0" dirty="0"/>
                  </a:p>
                </p:txBody>
              </p:sp>
            </mc:Choice>
            <mc:Fallback xmlns="">
              <p:sp>
                <p:nvSpPr>
                  <p:cNvPr id="230" name="文本框 229">
                    <a:extLst>
                      <a:ext uri="{FF2B5EF4-FFF2-40B4-BE49-F238E27FC236}">
                        <a16:creationId xmlns:a16="http://schemas.microsoft.com/office/drawing/2014/main" id="{A142C312-5161-4539-931E-89036DADFAF8}"/>
                      </a:ext>
                    </a:extLst>
                  </p:cNvPr>
                  <p:cNvSpPr txBox="1">
                    <a:spLocks noRot="1" noChangeAspect="1" noMove="1" noResize="1" noEditPoints="1" noAdjustHandles="1" noChangeArrowheads="1" noChangeShapeType="1" noTextEdit="1"/>
                  </p:cNvSpPr>
                  <p:nvPr/>
                </p:nvSpPr>
                <p:spPr>
                  <a:xfrm>
                    <a:off x="1512331" y="3719227"/>
                    <a:ext cx="468923" cy="369332"/>
                  </a:xfrm>
                  <a:prstGeom prst="rect">
                    <a:avLst/>
                  </a:prstGeom>
                  <a:blipFill>
                    <a:blip r:embed="rId13"/>
                    <a:stretch>
                      <a:fillRect b="-3333"/>
                    </a:stretch>
                  </a:blipFill>
                </p:spPr>
                <p:txBody>
                  <a:bodyPr/>
                  <a:lstStyle/>
                  <a:p>
                    <a:r>
                      <a:rPr lang="zh-CN" altLang="en-US">
                        <a:noFill/>
                      </a:rPr>
                      <a:t> </a:t>
                    </a:r>
                  </a:p>
                </p:txBody>
              </p:sp>
            </mc:Fallback>
          </mc:AlternateContent>
        </p:grpSp>
        <p:grpSp>
          <p:nvGrpSpPr>
            <p:cNvPr id="166" name="组合 165">
              <a:extLst>
                <a:ext uri="{FF2B5EF4-FFF2-40B4-BE49-F238E27FC236}">
                  <a16:creationId xmlns:a16="http://schemas.microsoft.com/office/drawing/2014/main" id="{59D22D12-D5B9-430F-88B1-058E0410AE82}"/>
                </a:ext>
              </a:extLst>
            </p:cNvPr>
            <p:cNvGrpSpPr/>
            <p:nvPr/>
          </p:nvGrpSpPr>
          <p:grpSpPr>
            <a:xfrm>
              <a:off x="4731572" y="4686531"/>
              <a:ext cx="468923" cy="414108"/>
              <a:chOff x="1512331" y="3719227"/>
              <a:chExt cx="468923" cy="414108"/>
            </a:xfrm>
          </p:grpSpPr>
          <mc:AlternateContent xmlns:mc="http://schemas.openxmlformats.org/markup-compatibility/2006" xmlns:a14="http://schemas.microsoft.com/office/drawing/2010/main">
            <mc:Choice Requires="a14">
              <p:sp>
                <p:nvSpPr>
                  <p:cNvPr id="174" name="椭圆 173">
                    <a:extLst>
                      <a:ext uri="{FF2B5EF4-FFF2-40B4-BE49-F238E27FC236}">
                        <a16:creationId xmlns:a16="http://schemas.microsoft.com/office/drawing/2014/main" id="{8A3BAA68-4A5B-4D0A-97F0-FFAC00453740}"/>
                      </a:ext>
                    </a:extLst>
                  </p:cNvPr>
                  <p:cNvSpPr/>
                  <p:nvPr/>
                </p:nvSpPr>
                <p:spPr>
                  <a:xfrm>
                    <a:off x="1512331" y="3719227"/>
                    <a:ext cx="414108" cy="414108"/>
                  </a:xfrm>
                  <a:prstGeom prst="ellipse">
                    <a:avLst/>
                  </a:prstGeom>
                  <a:solidFill>
                    <a:schemeClr val="bg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m:rPr>
                              <m:sty m:val="p"/>
                            </m:rPr>
                            <a:rPr kumimoji="1" lang="en-US" altLang="zh-CN" i="1" smtClean="0">
                              <a:latin typeface="Cambria Math" panose="02040503050406030204" pitchFamily="18" charset="0"/>
                            </a:rPr>
                            <m:t>v</m:t>
                          </m:r>
                        </m:oMath>
                      </m:oMathPara>
                    </a14:m>
                    <a:endParaRPr kumimoji="1" lang="zh-CN" altLang="en-US" dirty="0"/>
                  </a:p>
                </p:txBody>
              </p:sp>
            </mc:Choice>
            <mc:Fallback xmlns="">
              <p:sp>
                <p:nvSpPr>
                  <p:cNvPr id="232" name="椭圆 231">
                    <a:extLst>
                      <a:ext uri="{FF2B5EF4-FFF2-40B4-BE49-F238E27FC236}">
                        <a16:creationId xmlns:a16="http://schemas.microsoft.com/office/drawing/2014/main" id="{15AB3E53-A6B5-47C7-8D60-EC54D7E4E6DD}"/>
                      </a:ext>
                    </a:extLst>
                  </p:cNvPr>
                  <p:cNvSpPr>
                    <a:spLocks noRot="1" noChangeAspect="1" noMove="1" noResize="1" noEditPoints="1" noAdjustHandles="1" noChangeArrowheads="1" noChangeShapeType="1" noTextEdit="1"/>
                  </p:cNvSpPr>
                  <p:nvPr/>
                </p:nvSpPr>
                <p:spPr>
                  <a:xfrm>
                    <a:off x="1512331" y="3719227"/>
                    <a:ext cx="414108" cy="414108"/>
                  </a:xfrm>
                  <a:prstGeom prst="ellipse">
                    <a:avLst/>
                  </a:prstGeom>
                  <a:blipFill>
                    <a:blip r:embed="rId6"/>
                    <a:stretch>
                      <a:fillRect/>
                    </a:stretch>
                  </a:blipFill>
                  <a:ln>
                    <a:solidFill>
                      <a:schemeClr val="accent6">
                        <a:lumMod val="75000"/>
                      </a:schemeClr>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5" name="文本框 174">
                    <a:extLst>
                      <a:ext uri="{FF2B5EF4-FFF2-40B4-BE49-F238E27FC236}">
                        <a16:creationId xmlns:a16="http://schemas.microsoft.com/office/drawing/2014/main" id="{47451CFC-A574-4280-A747-37ECC4F16EDE}"/>
                      </a:ext>
                    </a:extLst>
                  </p:cNvPr>
                  <p:cNvSpPr txBox="1"/>
                  <p:nvPr/>
                </p:nvSpPr>
                <p:spPr>
                  <a:xfrm>
                    <a:off x="1512331" y="3719227"/>
                    <a:ext cx="468923" cy="369332"/>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𝑤</m:t>
                              </m:r>
                            </m:e>
                            <m:sub>
                              <m:r>
                                <a:rPr lang="en-US" altLang="zh-CN" b="0" i="1" smtClean="0">
                                  <a:latin typeface="Cambria Math" panose="02040503050406030204" pitchFamily="18" charset="0"/>
                                </a:rPr>
                                <m:t>3</m:t>
                              </m:r>
                            </m:sub>
                          </m:sSub>
                        </m:oMath>
                      </m:oMathPara>
                    </a14:m>
                    <a:endParaRPr lang="en-US" altLang="zh-CN" b="0" dirty="0"/>
                  </a:p>
                </p:txBody>
              </p:sp>
            </mc:Choice>
            <mc:Fallback xmlns="">
              <p:sp>
                <p:nvSpPr>
                  <p:cNvPr id="233" name="文本框 232">
                    <a:extLst>
                      <a:ext uri="{FF2B5EF4-FFF2-40B4-BE49-F238E27FC236}">
                        <a16:creationId xmlns:a16="http://schemas.microsoft.com/office/drawing/2014/main" id="{7DD2CD2F-F73F-4A8A-AACD-1DDC0357D401}"/>
                      </a:ext>
                    </a:extLst>
                  </p:cNvPr>
                  <p:cNvSpPr txBox="1">
                    <a:spLocks noRot="1" noChangeAspect="1" noMove="1" noResize="1" noEditPoints="1" noAdjustHandles="1" noChangeArrowheads="1" noChangeShapeType="1" noTextEdit="1"/>
                  </p:cNvSpPr>
                  <p:nvPr/>
                </p:nvSpPr>
                <p:spPr>
                  <a:xfrm>
                    <a:off x="1512331" y="3719227"/>
                    <a:ext cx="468923" cy="369332"/>
                  </a:xfrm>
                  <a:prstGeom prst="rect">
                    <a:avLst/>
                  </a:prstGeom>
                  <a:blipFill>
                    <a:blip r:embed="rId14"/>
                    <a:stretch>
                      <a:fillRect b="-1639"/>
                    </a:stretch>
                  </a:blipFill>
                </p:spPr>
                <p:txBody>
                  <a:bodyPr/>
                  <a:lstStyle/>
                  <a:p>
                    <a:r>
                      <a:rPr lang="zh-CN" altLang="en-US">
                        <a:noFill/>
                      </a:rPr>
                      <a:t> </a:t>
                    </a:r>
                  </a:p>
                </p:txBody>
              </p:sp>
            </mc:Fallback>
          </mc:AlternateContent>
        </p:grpSp>
        <p:grpSp>
          <p:nvGrpSpPr>
            <p:cNvPr id="167" name="组合 166">
              <a:extLst>
                <a:ext uri="{FF2B5EF4-FFF2-40B4-BE49-F238E27FC236}">
                  <a16:creationId xmlns:a16="http://schemas.microsoft.com/office/drawing/2014/main" id="{4AE387AB-3831-4EEF-BBBF-5A10E1A2289F}"/>
                </a:ext>
              </a:extLst>
            </p:cNvPr>
            <p:cNvGrpSpPr/>
            <p:nvPr/>
          </p:nvGrpSpPr>
          <p:grpSpPr>
            <a:xfrm>
              <a:off x="6560801" y="4693226"/>
              <a:ext cx="468923" cy="414108"/>
              <a:chOff x="1512331" y="3719227"/>
              <a:chExt cx="468923" cy="414108"/>
            </a:xfrm>
          </p:grpSpPr>
          <mc:AlternateContent xmlns:mc="http://schemas.openxmlformats.org/markup-compatibility/2006" xmlns:a14="http://schemas.microsoft.com/office/drawing/2010/main">
            <mc:Choice Requires="a14">
              <p:sp>
                <p:nvSpPr>
                  <p:cNvPr id="172" name="椭圆 171">
                    <a:extLst>
                      <a:ext uri="{FF2B5EF4-FFF2-40B4-BE49-F238E27FC236}">
                        <a16:creationId xmlns:a16="http://schemas.microsoft.com/office/drawing/2014/main" id="{245A5142-CC5A-4D99-9087-D5CAC2E68294}"/>
                      </a:ext>
                    </a:extLst>
                  </p:cNvPr>
                  <p:cNvSpPr/>
                  <p:nvPr/>
                </p:nvSpPr>
                <p:spPr>
                  <a:xfrm>
                    <a:off x="1512331" y="3719227"/>
                    <a:ext cx="414108" cy="414108"/>
                  </a:xfrm>
                  <a:prstGeom prst="ellipse">
                    <a:avLst/>
                  </a:prstGeom>
                  <a:solidFill>
                    <a:schemeClr val="bg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m:rPr>
                              <m:sty m:val="p"/>
                            </m:rPr>
                            <a:rPr kumimoji="1" lang="en-US" altLang="zh-CN" i="1" smtClean="0">
                              <a:latin typeface="Cambria Math" panose="02040503050406030204" pitchFamily="18" charset="0"/>
                            </a:rPr>
                            <m:t>v</m:t>
                          </m:r>
                        </m:oMath>
                      </m:oMathPara>
                    </a14:m>
                    <a:endParaRPr kumimoji="1" lang="zh-CN" altLang="en-US" dirty="0"/>
                  </a:p>
                </p:txBody>
              </p:sp>
            </mc:Choice>
            <mc:Fallback xmlns="">
              <p:sp>
                <p:nvSpPr>
                  <p:cNvPr id="235" name="椭圆 234">
                    <a:extLst>
                      <a:ext uri="{FF2B5EF4-FFF2-40B4-BE49-F238E27FC236}">
                        <a16:creationId xmlns:a16="http://schemas.microsoft.com/office/drawing/2014/main" id="{0FC21F2C-E2CB-4D22-8535-F7B9A9355B99}"/>
                      </a:ext>
                    </a:extLst>
                  </p:cNvPr>
                  <p:cNvSpPr>
                    <a:spLocks noRot="1" noChangeAspect="1" noMove="1" noResize="1" noEditPoints="1" noAdjustHandles="1" noChangeArrowheads="1" noChangeShapeType="1" noTextEdit="1"/>
                  </p:cNvSpPr>
                  <p:nvPr/>
                </p:nvSpPr>
                <p:spPr>
                  <a:xfrm>
                    <a:off x="1512331" y="3719227"/>
                    <a:ext cx="414108" cy="414108"/>
                  </a:xfrm>
                  <a:prstGeom prst="ellipse">
                    <a:avLst/>
                  </a:prstGeom>
                  <a:blipFill>
                    <a:blip r:embed="rId6"/>
                    <a:stretch>
                      <a:fillRect/>
                    </a:stretch>
                  </a:blipFill>
                  <a:ln>
                    <a:solidFill>
                      <a:schemeClr val="accent6">
                        <a:lumMod val="75000"/>
                      </a:schemeClr>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3" name="文本框 172">
                    <a:extLst>
                      <a:ext uri="{FF2B5EF4-FFF2-40B4-BE49-F238E27FC236}">
                        <a16:creationId xmlns:a16="http://schemas.microsoft.com/office/drawing/2014/main" id="{46DBAE8E-7792-4245-80A6-E8F9E6B98057}"/>
                      </a:ext>
                    </a:extLst>
                  </p:cNvPr>
                  <p:cNvSpPr txBox="1"/>
                  <p:nvPr/>
                </p:nvSpPr>
                <p:spPr>
                  <a:xfrm>
                    <a:off x="1512331" y="3719227"/>
                    <a:ext cx="468923" cy="369332"/>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𝑤</m:t>
                              </m:r>
                            </m:e>
                            <m:sub>
                              <m:r>
                                <a:rPr lang="en-US" altLang="zh-CN" b="0" i="1" smtClean="0">
                                  <a:latin typeface="Cambria Math" panose="02040503050406030204" pitchFamily="18" charset="0"/>
                                </a:rPr>
                                <m:t>4</m:t>
                              </m:r>
                            </m:sub>
                          </m:sSub>
                        </m:oMath>
                      </m:oMathPara>
                    </a14:m>
                    <a:endParaRPr lang="en-US" altLang="zh-CN" b="0" dirty="0"/>
                  </a:p>
                </p:txBody>
              </p:sp>
            </mc:Choice>
            <mc:Fallback xmlns="">
              <p:sp>
                <p:nvSpPr>
                  <p:cNvPr id="236" name="文本框 235">
                    <a:extLst>
                      <a:ext uri="{FF2B5EF4-FFF2-40B4-BE49-F238E27FC236}">
                        <a16:creationId xmlns:a16="http://schemas.microsoft.com/office/drawing/2014/main" id="{5CD83E59-6B97-4B86-8813-71138EC8F8BB}"/>
                      </a:ext>
                    </a:extLst>
                  </p:cNvPr>
                  <p:cNvSpPr txBox="1">
                    <a:spLocks noRot="1" noChangeAspect="1" noMove="1" noResize="1" noEditPoints="1" noAdjustHandles="1" noChangeArrowheads="1" noChangeShapeType="1" noTextEdit="1"/>
                  </p:cNvSpPr>
                  <p:nvPr/>
                </p:nvSpPr>
                <p:spPr>
                  <a:xfrm>
                    <a:off x="1512331" y="3719227"/>
                    <a:ext cx="468923" cy="369332"/>
                  </a:xfrm>
                  <a:prstGeom prst="rect">
                    <a:avLst/>
                  </a:prstGeom>
                  <a:blipFill>
                    <a:blip r:embed="rId15"/>
                    <a:stretch>
                      <a:fillRect b="-1639"/>
                    </a:stretch>
                  </a:blipFill>
                </p:spPr>
                <p:txBody>
                  <a:bodyPr/>
                  <a:lstStyle/>
                  <a:p>
                    <a:r>
                      <a:rPr lang="zh-CN" altLang="en-US">
                        <a:noFill/>
                      </a:rPr>
                      <a:t> </a:t>
                    </a:r>
                  </a:p>
                </p:txBody>
              </p:sp>
            </mc:Fallback>
          </mc:AlternateContent>
        </p:grpSp>
        <p:grpSp>
          <p:nvGrpSpPr>
            <p:cNvPr id="168" name="组合 167">
              <a:extLst>
                <a:ext uri="{FF2B5EF4-FFF2-40B4-BE49-F238E27FC236}">
                  <a16:creationId xmlns:a16="http://schemas.microsoft.com/office/drawing/2014/main" id="{C514E5A3-FB9F-4BB0-B378-11FFA6DAD56A}"/>
                </a:ext>
              </a:extLst>
            </p:cNvPr>
            <p:cNvGrpSpPr/>
            <p:nvPr/>
          </p:nvGrpSpPr>
          <p:grpSpPr>
            <a:xfrm>
              <a:off x="7135167" y="2988454"/>
              <a:ext cx="468923" cy="414108"/>
              <a:chOff x="1512331" y="3719227"/>
              <a:chExt cx="468923" cy="414108"/>
            </a:xfrm>
          </p:grpSpPr>
          <mc:AlternateContent xmlns:mc="http://schemas.openxmlformats.org/markup-compatibility/2006" xmlns:a14="http://schemas.microsoft.com/office/drawing/2010/main">
            <mc:Choice Requires="a14">
              <p:sp>
                <p:nvSpPr>
                  <p:cNvPr id="170" name="椭圆 169">
                    <a:extLst>
                      <a:ext uri="{FF2B5EF4-FFF2-40B4-BE49-F238E27FC236}">
                        <a16:creationId xmlns:a16="http://schemas.microsoft.com/office/drawing/2014/main" id="{78AE7DFF-79AC-468A-8FB6-01C28F0F6580}"/>
                      </a:ext>
                    </a:extLst>
                  </p:cNvPr>
                  <p:cNvSpPr/>
                  <p:nvPr/>
                </p:nvSpPr>
                <p:spPr>
                  <a:xfrm>
                    <a:off x="1512331" y="3719227"/>
                    <a:ext cx="414108" cy="414108"/>
                  </a:xfrm>
                  <a:prstGeom prst="ellipse">
                    <a:avLst/>
                  </a:prstGeom>
                  <a:solidFill>
                    <a:schemeClr val="bg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m:rPr>
                              <m:sty m:val="p"/>
                            </m:rPr>
                            <a:rPr kumimoji="1" lang="en-US" altLang="zh-CN" i="1" smtClean="0">
                              <a:latin typeface="Cambria Math" panose="02040503050406030204" pitchFamily="18" charset="0"/>
                            </a:rPr>
                            <m:t>v</m:t>
                          </m:r>
                        </m:oMath>
                      </m:oMathPara>
                    </a14:m>
                    <a:endParaRPr kumimoji="1" lang="zh-CN" altLang="en-US" dirty="0"/>
                  </a:p>
                </p:txBody>
              </p:sp>
            </mc:Choice>
            <mc:Fallback xmlns="">
              <p:sp>
                <p:nvSpPr>
                  <p:cNvPr id="238" name="椭圆 237">
                    <a:extLst>
                      <a:ext uri="{FF2B5EF4-FFF2-40B4-BE49-F238E27FC236}">
                        <a16:creationId xmlns:a16="http://schemas.microsoft.com/office/drawing/2014/main" id="{CE19C622-8270-4CBF-9453-35C4B22563C4}"/>
                      </a:ext>
                    </a:extLst>
                  </p:cNvPr>
                  <p:cNvSpPr>
                    <a:spLocks noRot="1" noChangeAspect="1" noMove="1" noResize="1" noEditPoints="1" noAdjustHandles="1" noChangeArrowheads="1" noChangeShapeType="1" noTextEdit="1"/>
                  </p:cNvSpPr>
                  <p:nvPr/>
                </p:nvSpPr>
                <p:spPr>
                  <a:xfrm>
                    <a:off x="1512331" y="3719227"/>
                    <a:ext cx="414108" cy="414108"/>
                  </a:xfrm>
                  <a:prstGeom prst="ellipse">
                    <a:avLst/>
                  </a:prstGeom>
                  <a:blipFill>
                    <a:blip r:embed="rId12"/>
                    <a:stretch>
                      <a:fillRect/>
                    </a:stretch>
                  </a:blipFill>
                  <a:ln>
                    <a:solidFill>
                      <a:schemeClr val="accent6">
                        <a:lumMod val="75000"/>
                      </a:schemeClr>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1" name="文本框 170">
                    <a:extLst>
                      <a:ext uri="{FF2B5EF4-FFF2-40B4-BE49-F238E27FC236}">
                        <a16:creationId xmlns:a16="http://schemas.microsoft.com/office/drawing/2014/main" id="{62DDF300-1F1D-4D35-A454-EC68DA0AFDD0}"/>
                      </a:ext>
                    </a:extLst>
                  </p:cNvPr>
                  <p:cNvSpPr txBox="1"/>
                  <p:nvPr/>
                </p:nvSpPr>
                <p:spPr>
                  <a:xfrm>
                    <a:off x="1512331" y="3719227"/>
                    <a:ext cx="468923" cy="369332"/>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𝑤</m:t>
                              </m:r>
                            </m:e>
                            <m:sub>
                              <m:r>
                                <a:rPr lang="en-US" altLang="zh-CN" b="0" i="1" smtClean="0">
                                  <a:latin typeface="Cambria Math" panose="02040503050406030204" pitchFamily="18" charset="0"/>
                                </a:rPr>
                                <m:t>5</m:t>
                              </m:r>
                            </m:sub>
                          </m:sSub>
                        </m:oMath>
                      </m:oMathPara>
                    </a14:m>
                    <a:endParaRPr lang="en-US" altLang="zh-CN" b="0" dirty="0"/>
                  </a:p>
                </p:txBody>
              </p:sp>
            </mc:Choice>
            <mc:Fallback xmlns="">
              <p:sp>
                <p:nvSpPr>
                  <p:cNvPr id="239" name="文本框 238">
                    <a:extLst>
                      <a:ext uri="{FF2B5EF4-FFF2-40B4-BE49-F238E27FC236}">
                        <a16:creationId xmlns:a16="http://schemas.microsoft.com/office/drawing/2014/main" id="{EBA84FE3-7DDA-4D6F-82F7-0A43AE209A23}"/>
                      </a:ext>
                    </a:extLst>
                  </p:cNvPr>
                  <p:cNvSpPr txBox="1">
                    <a:spLocks noRot="1" noChangeAspect="1" noMove="1" noResize="1" noEditPoints="1" noAdjustHandles="1" noChangeArrowheads="1" noChangeShapeType="1" noTextEdit="1"/>
                  </p:cNvSpPr>
                  <p:nvPr/>
                </p:nvSpPr>
                <p:spPr>
                  <a:xfrm>
                    <a:off x="1512331" y="3719227"/>
                    <a:ext cx="468923" cy="369332"/>
                  </a:xfrm>
                  <a:prstGeom prst="rect">
                    <a:avLst/>
                  </a:prstGeom>
                  <a:blipFill>
                    <a:blip r:embed="rId16"/>
                    <a:stretch>
                      <a:fillRect b="-3333"/>
                    </a:stretch>
                  </a:blipFill>
                </p:spPr>
                <p:txBody>
                  <a:bodyPr/>
                  <a:lstStyle/>
                  <a:p>
                    <a:r>
                      <a:rPr lang="zh-CN" altLang="en-US">
                        <a:noFill/>
                      </a:rPr>
                      <a:t> </a:t>
                    </a:r>
                  </a:p>
                </p:txBody>
              </p:sp>
            </mc:Fallback>
          </mc:AlternateContent>
        </p:grpSp>
        <p:cxnSp>
          <p:nvCxnSpPr>
            <p:cNvPr id="169" name="直接箭头连接符 168">
              <a:extLst>
                <a:ext uri="{FF2B5EF4-FFF2-40B4-BE49-F238E27FC236}">
                  <a16:creationId xmlns:a16="http://schemas.microsoft.com/office/drawing/2014/main" id="{75C93799-D3BA-4C24-86A6-2B69686D38D7}"/>
                </a:ext>
              </a:extLst>
            </p:cNvPr>
            <p:cNvCxnSpPr>
              <a:cxnSpLocks/>
            </p:cNvCxnSpPr>
            <p:nvPr/>
          </p:nvCxnSpPr>
          <p:spPr>
            <a:xfrm>
              <a:off x="4580604" y="3311434"/>
              <a:ext cx="1992983" cy="1478277"/>
            </a:xfrm>
            <a:prstGeom prst="straightConnector1">
              <a:avLst/>
            </a:prstGeom>
            <a:ln w="127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180" name="箭头: 右 179">
            <a:extLst>
              <a:ext uri="{FF2B5EF4-FFF2-40B4-BE49-F238E27FC236}">
                <a16:creationId xmlns:a16="http://schemas.microsoft.com/office/drawing/2014/main" id="{C8C9EEC8-1E9B-44CF-A843-1A4016CABB79}"/>
              </a:ext>
            </a:extLst>
          </p:cNvPr>
          <p:cNvSpPr/>
          <p:nvPr/>
        </p:nvSpPr>
        <p:spPr>
          <a:xfrm>
            <a:off x="7042687" y="3537282"/>
            <a:ext cx="906928" cy="293132"/>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81" name="文本框 180">
            <a:extLst>
              <a:ext uri="{FF2B5EF4-FFF2-40B4-BE49-F238E27FC236}">
                <a16:creationId xmlns:a16="http://schemas.microsoft.com/office/drawing/2014/main" id="{5E87D044-FBB6-41F6-8C68-79F851120CA1}"/>
              </a:ext>
            </a:extLst>
          </p:cNvPr>
          <p:cNvSpPr txBox="1"/>
          <p:nvPr/>
        </p:nvSpPr>
        <p:spPr>
          <a:xfrm>
            <a:off x="562707" y="646490"/>
            <a:ext cx="8508886" cy="523220"/>
          </a:xfrm>
          <a:prstGeom prst="rect">
            <a:avLst/>
          </a:prstGeom>
          <a:noFill/>
        </p:spPr>
        <p:txBody>
          <a:bodyPr wrap="square" rtlCol="0">
            <a:spAutoFit/>
          </a:bodyPr>
          <a:lstStyle/>
          <a:p>
            <a:r>
              <a:rPr lang="zh-CN" altLang="en-US" sz="2800" b="1" dirty="0">
                <a:latin typeface="+mj-ea"/>
                <a:ea typeface="+mj-ea"/>
                <a:cs typeface="Times New Roman" panose="02020603050405020304" pitchFamily="18" charset="0"/>
              </a:rPr>
              <a:t>基于</a:t>
            </a:r>
            <a:r>
              <a:rPr lang="en-US" altLang="zh-CN" sz="2800" b="1" dirty="0">
                <a:latin typeface="+mj-ea"/>
                <a:ea typeface="+mj-ea"/>
                <a:cs typeface="Times New Roman" panose="02020603050405020304" pitchFamily="18" charset="0"/>
              </a:rPr>
              <a:t>GCN</a:t>
            </a:r>
            <a:r>
              <a:rPr lang="zh-CN" altLang="en-US" sz="2800" b="1" dirty="0">
                <a:latin typeface="+mj-ea"/>
                <a:ea typeface="+mj-ea"/>
                <a:cs typeface="Times New Roman" panose="02020603050405020304" pitchFamily="18" charset="0"/>
              </a:rPr>
              <a:t>的嵌套命名实体识别项目进展</a:t>
            </a:r>
            <a:endParaRPr lang="en-US" altLang="zh-CN" sz="2800" b="1" dirty="0">
              <a:latin typeface="+mj-ea"/>
              <a:ea typeface="+mj-ea"/>
              <a:cs typeface="Times New Roman" panose="02020603050405020304" pitchFamily="18" charset="0"/>
            </a:endParaRPr>
          </a:p>
        </p:txBody>
      </p:sp>
    </p:spTree>
    <p:extLst>
      <p:ext uri="{BB962C8B-B14F-4D97-AF65-F5344CB8AC3E}">
        <p14:creationId xmlns:p14="http://schemas.microsoft.com/office/powerpoint/2010/main" val="808683442"/>
      </p:ext>
    </p:extLst>
  </p:cSld>
  <p:clrMapOvr>
    <a:masterClrMapping/>
  </p:clrMapOvr>
  <p:transition spd="med">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组合 21">
            <a:extLst>
              <a:ext uri="{FF2B5EF4-FFF2-40B4-BE49-F238E27FC236}">
                <a16:creationId xmlns:a16="http://schemas.microsoft.com/office/drawing/2014/main" id="{552D7CE5-1AB6-454B-A2E3-9A0F00417B6A}"/>
              </a:ext>
            </a:extLst>
          </p:cNvPr>
          <p:cNvGrpSpPr/>
          <p:nvPr/>
        </p:nvGrpSpPr>
        <p:grpSpPr>
          <a:xfrm>
            <a:off x="0" y="702885"/>
            <a:ext cx="367754" cy="416780"/>
            <a:chOff x="0" y="702885"/>
            <a:chExt cx="367754" cy="416780"/>
          </a:xfrm>
        </p:grpSpPr>
        <p:pic>
          <p:nvPicPr>
            <p:cNvPr id="23" name="图片 22">
              <a:extLst>
                <a:ext uri="{FF2B5EF4-FFF2-40B4-BE49-F238E27FC236}">
                  <a16:creationId xmlns:a16="http://schemas.microsoft.com/office/drawing/2014/main" id="{455CD19C-CAD9-4ED7-895A-E23D84A06F0B}"/>
                </a:ext>
              </a:extLst>
            </p:cNvPr>
            <p:cNvPicPr>
              <a:picLocks noChangeAspect="1"/>
            </p:cNvPicPr>
            <p:nvPr/>
          </p:nvPicPr>
          <p:blipFill>
            <a:blip r:embed="rId3"/>
            <a:stretch>
              <a:fillRect/>
            </a:stretch>
          </p:blipFill>
          <p:spPr>
            <a:xfrm>
              <a:off x="0" y="702885"/>
              <a:ext cx="281354" cy="416780"/>
            </a:xfrm>
            <a:prstGeom prst="rect">
              <a:avLst/>
            </a:prstGeom>
          </p:spPr>
        </p:pic>
        <p:pic>
          <p:nvPicPr>
            <p:cNvPr id="33" name="图片 32">
              <a:extLst>
                <a:ext uri="{FF2B5EF4-FFF2-40B4-BE49-F238E27FC236}">
                  <a16:creationId xmlns:a16="http://schemas.microsoft.com/office/drawing/2014/main" id="{7E757CEA-A980-4552-9070-647B8E7F7D6F}"/>
                </a:ext>
              </a:extLst>
            </p:cNvPr>
            <p:cNvPicPr>
              <a:picLocks/>
            </p:cNvPicPr>
            <p:nvPr/>
          </p:nvPicPr>
          <p:blipFill>
            <a:blip r:embed="rId3"/>
            <a:stretch>
              <a:fillRect/>
            </a:stretch>
          </p:blipFill>
          <p:spPr>
            <a:xfrm>
              <a:off x="281354" y="771300"/>
              <a:ext cx="86400" cy="273600"/>
            </a:xfrm>
            <a:prstGeom prst="rect">
              <a:avLst/>
            </a:prstGeom>
          </p:spPr>
        </p:pic>
      </p:grpSp>
      <p:cxnSp>
        <p:nvCxnSpPr>
          <p:cNvPr id="34" name="直接连接符 33">
            <a:extLst>
              <a:ext uri="{FF2B5EF4-FFF2-40B4-BE49-F238E27FC236}">
                <a16:creationId xmlns:a16="http://schemas.microsoft.com/office/drawing/2014/main" id="{15016D41-1340-45E0-963D-8A68BA8B0557}"/>
              </a:ext>
            </a:extLst>
          </p:cNvPr>
          <p:cNvCxnSpPr>
            <a:cxnSpLocks/>
          </p:cNvCxnSpPr>
          <p:nvPr/>
        </p:nvCxnSpPr>
        <p:spPr>
          <a:xfrm>
            <a:off x="562708" y="593518"/>
            <a:ext cx="396000" cy="0"/>
          </a:xfrm>
          <a:prstGeom prst="line">
            <a:avLst/>
          </a:prstGeom>
          <a:ln w="25400">
            <a:solidFill>
              <a:srgbClr val="000000"/>
            </a:solidFill>
          </a:ln>
        </p:spPr>
        <p:style>
          <a:lnRef idx="1">
            <a:schemeClr val="accent1"/>
          </a:lnRef>
          <a:fillRef idx="0">
            <a:schemeClr val="accent1"/>
          </a:fillRef>
          <a:effectRef idx="0">
            <a:schemeClr val="accent1"/>
          </a:effectRef>
          <a:fontRef idx="minor">
            <a:schemeClr val="tx1"/>
          </a:fontRef>
        </p:style>
      </p:cxnSp>
      <p:pic>
        <p:nvPicPr>
          <p:cNvPr id="35" name="图片 34">
            <a:extLst>
              <a:ext uri="{FF2B5EF4-FFF2-40B4-BE49-F238E27FC236}">
                <a16:creationId xmlns:a16="http://schemas.microsoft.com/office/drawing/2014/main" id="{F723CD54-B682-4659-B029-0898AB32F90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748947" y="189950"/>
            <a:ext cx="2125699" cy="514818"/>
          </a:xfrm>
          <a:prstGeom prst="rect">
            <a:avLst/>
          </a:prstGeom>
        </p:spPr>
      </p:pic>
      <p:grpSp>
        <p:nvGrpSpPr>
          <p:cNvPr id="36" name="组合 35">
            <a:extLst>
              <a:ext uri="{FF2B5EF4-FFF2-40B4-BE49-F238E27FC236}">
                <a16:creationId xmlns:a16="http://schemas.microsoft.com/office/drawing/2014/main" id="{D9F5A3D2-2D57-4008-8D4C-44EBB2F2E9CA}"/>
              </a:ext>
            </a:extLst>
          </p:cNvPr>
          <p:cNvGrpSpPr/>
          <p:nvPr/>
        </p:nvGrpSpPr>
        <p:grpSpPr>
          <a:xfrm>
            <a:off x="695462" y="1284773"/>
            <a:ext cx="9804030" cy="492443"/>
            <a:chOff x="1992923" y="1609795"/>
            <a:chExt cx="9804030" cy="492443"/>
          </a:xfrm>
        </p:grpSpPr>
        <p:sp>
          <p:nvSpPr>
            <p:cNvPr id="37" name="矩形 36">
              <a:extLst>
                <a:ext uri="{FF2B5EF4-FFF2-40B4-BE49-F238E27FC236}">
                  <a16:creationId xmlns:a16="http://schemas.microsoft.com/office/drawing/2014/main" id="{934DAEB6-E271-4999-9AB6-9FBB210675D8}"/>
                </a:ext>
              </a:extLst>
            </p:cNvPr>
            <p:cNvSpPr/>
            <p:nvPr/>
          </p:nvSpPr>
          <p:spPr>
            <a:xfrm>
              <a:off x="1992923" y="1840628"/>
              <a:ext cx="72000" cy="720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mj-ea"/>
                <a:ea typeface="+mj-ea"/>
              </a:endParaRPr>
            </a:p>
          </p:txBody>
        </p:sp>
        <p:sp>
          <p:nvSpPr>
            <p:cNvPr id="38" name="文本框 37">
              <a:extLst>
                <a:ext uri="{FF2B5EF4-FFF2-40B4-BE49-F238E27FC236}">
                  <a16:creationId xmlns:a16="http://schemas.microsoft.com/office/drawing/2014/main" id="{89B17F8A-DC90-4320-A120-BCB0D201383B}"/>
                </a:ext>
              </a:extLst>
            </p:cNvPr>
            <p:cNvSpPr txBox="1"/>
            <p:nvPr/>
          </p:nvSpPr>
          <p:spPr>
            <a:xfrm>
              <a:off x="2178883" y="1609795"/>
              <a:ext cx="9618070" cy="492443"/>
            </a:xfrm>
            <a:prstGeom prst="rect">
              <a:avLst/>
            </a:prstGeom>
            <a:noFill/>
          </p:spPr>
          <p:txBody>
            <a:bodyPr wrap="square" rtlCol="0">
              <a:spAutoFit/>
            </a:bodyPr>
            <a:lstStyle/>
            <a:p>
              <a:r>
                <a:rPr lang="zh-CN" altLang="en-US" sz="2600" b="1" dirty="0">
                  <a:latin typeface="+mj-ea"/>
                  <a:ea typeface="+mj-ea"/>
                </a:rPr>
                <a:t>实验结果</a:t>
              </a:r>
            </a:p>
          </p:txBody>
        </p:sp>
      </p:grpSp>
      <p:sp>
        <p:nvSpPr>
          <p:cNvPr id="181" name="文本框 180">
            <a:extLst>
              <a:ext uri="{FF2B5EF4-FFF2-40B4-BE49-F238E27FC236}">
                <a16:creationId xmlns:a16="http://schemas.microsoft.com/office/drawing/2014/main" id="{5E87D044-FBB6-41F6-8C68-79F851120CA1}"/>
              </a:ext>
            </a:extLst>
          </p:cNvPr>
          <p:cNvSpPr txBox="1"/>
          <p:nvPr/>
        </p:nvSpPr>
        <p:spPr>
          <a:xfrm>
            <a:off x="562707" y="646490"/>
            <a:ext cx="8508886" cy="523220"/>
          </a:xfrm>
          <a:prstGeom prst="rect">
            <a:avLst/>
          </a:prstGeom>
          <a:noFill/>
        </p:spPr>
        <p:txBody>
          <a:bodyPr wrap="square" rtlCol="0">
            <a:spAutoFit/>
          </a:bodyPr>
          <a:lstStyle/>
          <a:p>
            <a:r>
              <a:rPr lang="zh-CN" altLang="en-US" sz="2800" b="1" dirty="0">
                <a:latin typeface="+mj-ea"/>
                <a:ea typeface="+mj-ea"/>
                <a:cs typeface="Times New Roman" panose="02020603050405020304" pitchFamily="18" charset="0"/>
              </a:rPr>
              <a:t>基于</a:t>
            </a:r>
            <a:r>
              <a:rPr lang="en-US" altLang="zh-CN" sz="2800" b="1" dirty="0">
                <a:latin typeface="+mj-ea"/>
                <a:ea typeface="+mj-ea"/>
                <a:cs typeface="Times New Roman" panose="02020603050405020304" pitchFamily="18" charset="0"/>
              </a:rPr>
              <a:t>GCN</a:t>
            </a:r>
            <a:r>
              <a:rPr lang="zh-CN" altLang="en-US" sz="2800" b="1" dirty="0">
                <a:latin typeface="+mj-ea"/>
                <a:ea typeface="+mj-ea"/>
                <a:cs typeface="Times New Roman" panose="02020603050405020304" pitchFamily="18" charset="0"/>
              </a:rPr>
              <a:t>的嵌套命名实体识别项目进展</a:t>
            </a:r>
            <a:endParaRPr lang="en-US" altLang="zh-CN" sz="2800" b="1" dirty="0">
              <a:latin typeface="+mj-ea"/>
              <a:ea typeface="+mj-ea"/>
              <a:cs typeface="Times New Roman" panose="02020603050405020304" pitchFamily="18" charset="0"/>
            </a:endParaRPr>
          </a:p>
        </p:txBody>
      </p:sp>
      <p:graphicFrame>
        <p:nvGraphicFramePr>
          <p:cNvPr id="4" name="对象 3">
            <a:extLst>
              <a:ext uri="{FF2B5EF4-FFF2-40B4-BE49-F238E27FC236}">
                <a16:creationId xmlns:a16="http://schemas.microsoft.com/office/drawing/2014/main" id="{AFAA6784-BF30-4044-8B93-C1913CC70C67}"/>
              </a:ext>
            </a:extLst>
          </p:cNvPr>
          <p:cNvGraphicFramePr>
            <a:graphicFrameLocks noChangeAspect="1"/>
          </p:cNvGraphicFramePr>
          <p:nvPr>
            <p:extLst>
              <p:ext uri="{D42A27DB-BD31-4B8C-83A1-F6EECF244321}">
                <p14:modId xmlns:p14="http://schemas.microsoft.com/office/powerpoint/2010/main" val="625809922"/>
              </p:ext>
            </p:extLst>
          </p:nvPr>
        </p:nvGraphicFramePr>
        <p:xfrm>
          <a:off x="958708" y="2171483"/>
          <a:ext cx="9802887" cy="2370931"/>
        </p:xfrm>
        <a:graphic>
          <a:graphicData uri="http://schemas.openxmlformats.org/presentationml/2006/ole">
            <mc:AlternateContent xmlns:mc="http://schemas.openxmlformats.org/markup-compatibility/2006">
              <mc:Choice xmlns:v="urn:schemas-microsoft-com:vml" Requires="v">
                <p:oleObj name="Worksheet" r:id="rId5" imgW="5119787" imgH="1238464" progId="Excel.Sheet.12">
                  <p:embed/>
                </p:oleObj>
              </mc:Choice>
              <mc:Fallback>
                <p:oleObj name="Worksheet" r:id="rId5" imgW="5119787" imgH="1238464" progId="Excel.Sheet.12">
                  <p:embed/>
                  <p:pic>
                    <p:nvPicPr>
                      <p:cNvPr id="0" name=""/>
                      <p:cNvPicPr/>
                      <p:nvPr/>
                    </p:nvPicPr>
                    <p:blipFill>
                      <a:blip r:embed="rId6"/>
                      <a:stretch>
                        <a:fillRect/>
                      </a:stretch>
                    </p:blipFill>
                    <p:spPr>
                      <a:xfrm>
                        <a:off x="958708" y="2171483"/>
                        <a:ext cx="9802887" cy="2370931"/>
                      </a:xfrm>
                      <a:prstGeom prst="rect">
                        <a:avLst/>
                      </a:prstGeom>
                    </p:spPr>
                  </p:pic>
                </p:oleObj>
              </mc:Fallback>
            </mc:AlternateContent>
          </a:graphicData>
        </a:graphic>
      </p:graphicFrame>
      <p:sp>
        <p:nvSpPr>
          <p:cNvPr id="84" name="文本框 83">
            <a:extLst>
              <a:ext uri="{FF2B5EF4-FFF2-40B4-BE49-F238E27FC236}">
                <a16:creationId xmlns:a16="http://schemas.microsoft.com/office/drawing/2014/main" id="{A8C2CA0E-E087-4023-AAB6-DE52440EF517}"/>
              </a:ext>
            </a:extLst>
          </p:cNvPr>
          <p:cNvSpPr txBox="1"/>
          <p:nvPr/>
        </p:nvSpPr>
        <p:spPr>
          <a:xfrm>
            <a:off x="958708" y="4557060"/>
            <a:ext cx="9652640" cy="540341"/>
          </a:xfrm>
          <a:prstGeom prst="rect">
            <a:avLst/>
          </a:prstGeom>
          <a:noFill/>
        </p:spPr>
        <p:txBody>
          <a:bodyPr wrap="square">
            <a:spAutoFit/>
          </a:bodyPr>
          <a:lstStyle/>
          <a:p>
            <a:pPr marL="342900" indent="-342900">
              <a:lnSpc>
                <a:spcPct val="150000"/>
              </a:lnSpc>
              <a:buFont typeface="Arial" panose="020B0604020202020204" pitchFamily="34" charset="0"/>
              <a:buChar char="•"/>
            </a:pPr>
            <a:r>
              <a:rPr lang="zh-CN" altLang="en-US" sz="2200" b="0" dirty="0">
                <a:latin typeface="微软雅黑" panose="020B0503020204020204" pitchFamily="34" charset="-122"/>
                <a:ea typeface="微软雅黑" panose="020B0503020204020204" pitchFamily="34" charset="-122"/>
              </a:rPr>
              <a:t>指标计算方式</a:t>
            </a:r>
            <a:endParaRPr lang="en-US" altLang="zh-CN" sz="2200" b="0" dirty="0">
              <a:latin typeface="微软雅黑" panose="020B0503020204020204" pitchFamily="34" charset="-122"/>
              <a:ea typeface="微软雅黑" panose="020B0503020204020204" pitchFamily="34" charset="-122"/>
            </a:endParaRPr>
          </a:p>
        </p:txBody>
      </p:sp>
      <p:pic>
        <p:nvPicPr>
          <p:cNvPr id="6" name="图片 5">
            <a:extLst>
              <a:ext uri="{FF2B5EF4-FFF2-40B4-BE49-F238E27FC236}">
                <a16:creationId xmlns:a16="http://schemas.microsoft.com/office/drawing/2014/main" id="{670FDF60-8AEF-4C15-8FBD-91B455054B79}"/>
              </a:ext>
            </a:extLst>
          </p:cNvPr>
          <p:cNvPicPr>
            <a:picLocks noChangeAspect="1"/>
          </p:cNvPicPr>
          <p:nvPr/>
        </p:nvPicPr>
        <p:blipFill rotWithShape="1">
          <a:blip r:embed="rId7"/>
          <a:srcRect b="73764"/>
          <a:stretch/>
        </p:blipFill>
        <p:spPr>
          <a:xfrm>
            <a:off x="3228708" y="4714813"/>
            <a:ext cx="3550711" cy="753589"/>
          </a:xfrm>
          <a:prstGeom prst="rect">
            <a:avLst/>
          </a:prstGeom>
        </p:spPr>
      </p:pic>
      <p:pic>
        <p:nvPicPr>
          <p:cNvPr id="86" name="图片 85">
            <a:extLst>
              <a:ext uri="{FF2B5EF4-FFF2-40B4-BE49-F238E27FC236}">
                <a16:creationId xmlns:a16="http://schemas.microsoft.com/office/drawing/2014/main" id="{0A18C2B3-8A25-4F42-94E2-252A4E847495}"/>
              </a:ext>
            </a:extLst>
          </p:cNvPr>
          <p:cNvPicPr>
            <a:picLocks noChangeAspect="1"/>
          </p:cNvPicPr>
          <p:nvPr/>
        </p:nvPicPr>
        <p:blipFill rotWithShape="1">
          <a:blip r:embed="rId7"/>
          <a:srcRect t="37338" b="38779"/>
          <a:stretch/>
        </p:blipFill>
        <p:spPr>
          <a:xfrm>
            <a:off x="6853014" y="4714813"/>
            <a:ext cx="3550711" cy="686017"/>
          </a:xfrm>
          <a:prstGeom prst="rect">
            <a:avLst/>
          </a:prstGeom>
        </p:spPr>
      </p:pic>
      <p:pic>
        <p:nvPicPr>
          <p:cNvPr id="87" name="图片 86">
            <a:extLst>
              <a:ext uri="{FF2B5EF4-FFF2-40B4-BE49-F238E27FC236}">
                <a16:creationId xmlns:a16="http://schemas.microsoft.com/office/drawing/2014/main" id="{185292C0-150A-4CAA-BDAA-6958E2C28CAB}"/>
              </a:ext>
            </a:extLst>
          </p:cNvPr>
          <p:cNvPicPr>
            <a:picLocks noChangeAspect="1"/>
          </p:cNvPicPr>
          <p:nvPr/>
        </p:nvPicPr>
        <p:blipFill rotWithShape="1">
          <a:blip r:embed="rId7"/>
          <a:srcRect t="71150"/>
          <a:stretch/>
        </p:blipFill>
        <p:spPr>
          <a:xfrm>
            <a:off x="3228708" y="5658321"/>
            <a:ext cx="3550711" cy="828646"/>
          </a:xfrm>
          <a:prstGeom prst="rect">
            <a:avLst/>
          </a:prstGeom>
        </p:spPr>
      </p:pic>
    </p:spTree>
    <p:extLst>
      <p:ext uri="{BB962C8B-B14F-4D97-AF65-F5344CB8AC3E}">
        <p14:creationId xmlns:p14="http://schemas.microsoft.com/office/powerpoint/2010/main" val="3549128120"/>
      </p:ext>
    </p:extLst>
  </p:cSld>
  <p:clrMapOvr>
    <a:masterClrMapping/>
  </p:clrMapOvr>
  <p:transition spd="med">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AD44DF44-2863-C74A-9AA8-F7BFF48FDB7E}"/>
              </a:ext>
            </a:extLst>
          </p:cNvPr>
          <p:cNvPicPr>
            <a:picLocks noChangeAspect="1"/>
          </p:cNvPicPr>
          <p:nvPr/>
        </p:nvPicPr>
        <p:blipFill>
          <a:blip r:embed="rId3" cstate="screen">
            <a:extLst>
              <a:ext uri="{BEBA8EAE-BF5A-486C-A8C5-ECC9F3942E4B}">
                <a14:imgProps xmlns:a14="http://schemas.microsoft.com/office/drawing/2010/main">
                  <a14:imgLayer r:embed="rId4">
                    <a14:imgEffect>
                      <a14:saturation sat="200000"/>
                    </a14:imgEffect>
                  </a14:imgLayer>
                </a14:imgProps>
              </a:ext>
            </a:extLst>
          </a:blip>
          <a:stretch>
            <a:fillRect/>
          </a:stretch>
        </p:blipFill>
        <p:spPr>
          <a:xfrm>
            <a:off x="-8476" y="-91680"/>
            <a:ext cx="12208952" cy="6858416"/>
          </a:xfrm>
          <a:prstGeom prst="rect">
            <a:avLst/>
          </a:prstGeom>
        </p:spPr>
      </p:pic>
      <p:sp>
        <p:nvSpPr>
          <p:cNvPr id="2" name="文本框 1"/>
          <p:cNvSpPr txBox="1"/>
          <p:nvPr/>
        </p:nvSpPr>
        <p:spPr>
          <a:xfrm>
            <a:off x="1219199" y="2875002"/>
            <a:ext cx="9753603" cy="1107996"/>
          </a:xfrm>
          <a:prstGeom prst="rect">
            <a:avLst/>
          </a:prstGeom>
          <a:noFill/>
        </p:spPr>
        <p:txBody>
          <a:bodyPr wrap="square" rtlCol="0">
            <a:spAutoFit/>
          </a:bodyPr>
          <a:lstStyle/>
          <a:p>
            <a:pPr algn="ctr"/>
            <a:r>
              <a:rPr lang="zh-CN" altLang="en-US" sz="6600" b="1" dirty="0">
                <a:latin typeface="Times New Roman" panose="02020603050405020304" pitchFamily="18" charset="0"/>
                <a:cs typeface="Times New Roman" panose="02020603050405020304" pitchFamily="18" charset="0"/>
              </a:rPr>
              <a:t>谢谢</a:t>
            </a:r>
          </a:p>
        </p:txBody>
      </p:sp>
      <p:pic>
        <p:nvPicPr>
          <p:cNvPr id="6" name="图片 5">
            <a:extLst>
              <a:ext uri="{FF2B5EF4-FFF2-40B4-BE49-F238E27FC236}">
                <a16:creationId xmlns:a16="http://schemas.microsoft.com/office/drawing/2014/main" id="{B098643B-8956-4524-8896-AF92627DDD1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9789" y="451937"/>
            <a:ext cx="3254462" cy="788190"/>
          </a:xfrm>
          <a:prstGeom prst="rect">
            <a:avLst/>
          </a:prstGeom>
        </p:spPr>
      </p:pic>
    </p:spTree>
    <p:extLst>
      <p:ext uri="{BB962C8B-B14F-4D97-AF65-F5344CB8AC3E}">
        <p14:creationId xmlns:p14="http://schemas.microsoft.com/office/powerpoint/2010/main" val="2654584691"/>
      </p:ext>
    </p:extLst>
  </p:cSld>
  <p:clrMapOvr>
    <a:masterClrMapping/>
  </p:clrMapOvr>
  <p:transition spd="med">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AD44DF44-2863-C74A-9AA8-F7BFF48FDB7E}"/>
              </a:ext>
            </a:extLst>
          </p:cNvPr>
          <p:cNvPicPr>
            <a:picLocks noChangeAspect="1"/>
          </p:cNvPicPr>
          <p:nvPr/>
        </p:nvPicPr>
        <p:blipFill>
          <a:blip r:embed="rId3" cstate="screen">
            <a:extLst>
              <a:ext uri="{BEBA8EAE-BF5A-486C-A8C5-ECC9F3942E4B}">
                <a14:imgProps xmlns:a14="http://schemas.microsoft.com/office/drawing/2010/main">
                  <a14:imgLayer r:embed="rId4">
                    <a14:imgEffect>
                      <a14:saturation sat="200000"/>
                    </a14:imgEffect>
                  </a14:imgLayer>
                </a14:imgProps>
              </a:ext>
            </a:extLst>
          </a:blip>
          <a:stretch>
            <a:fillRect/>
          </a:stretch>
        </p:blipFill>
        <p:spPr>
          <a:xfrm>
            <a:off x="0" y="-91680"/>
            <a:ext cx="12208952" cy="6858416"/>
          </a:xfrm>
          <a:prstGeom prst="rect">
            <a:avLst/>
          </a:prstGeom>
        </p:spPr>
      </p:pic>
    </p:spTree>
    <p:extLst>
      <p:ext uri="{BB962C8B-B14F-4D97-AF65-F5344CB8AC3E}">
        <p14:creationId xmlns:p14="http://schemas.microsoft.com/office/powerpoint/2010/main" val="3541883637"/>
      </p:ext>
    </p:extLst>
  </p:cSld>
  <p:clrMapOvr>
    <a:masterClrMapping/>
  </p:clrMapOvr>
  <p:transition spd="med">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图片 26">
            <a:extLst>
              <a:ext uri="{FF2B5EF4-FFF2-40B4-BE49-F238E27FC236}">
                <a16:creationId xmlns:a16="http://schemas.microsoft.com/office/drawing/2014/main" id="{AB34262F-EEB0-44EA-B016-747429F4EA8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48947" y="189950"/>
            <a:ext cx="2125699" cy="514818"/>
          </a:xfrm>
          <a:prstGeom prst="rect">
            <a:avLst/>
          </a:prstGeom>
        </p:spPr>
      </p:pic>
      <p:sp>
        <p:nvSpPr>
          <p:cNvPr id="28" name="TextBox 11">
            <a:extLst>
              <a:ext uri="{FF2B5EF4-FFF2-40B4-BE49-F238E27FC236}">
                <a16:creationId xmlns:a16="http://schemas.microsoft.com/office/drawing/2014/main" id="{9C107FE4-10DF-41F8-A7B8-44AD2A82B2B7}"/>
              </a:ext>
            </a:extLst>
          </p:cNvPr>
          <p:cNvSpPr txBox="1"/>
          <p:nvPr/>
        </p:nvSpPr>
        <p:spPr>
          <a:xfrm>
            <a:off x="6318490" y="2951946"/>
            <a:ext cx="1958165" cy="954107"/>
          </a:xfrm>
          <a:prstGeom prst="rect">
            <a:avLst/>
          </a:prstGeom>
          <a:noFill/>
        </p:spPr>
        <p:txBody>
          <a:bodyPr wrap="none" rtlCol="0">
            <a:spAutoFit/>
          </a:bodyPr>
          <a:lstStyle/>
          <a:p>
            <a:pPr marL="0" lvl="1"/>
            <a:r>
              <a:rPr lang="zh-CN" altLang="en-US" sz="2800" b="1" dirty="0">
                <a:solidFill>
                  <a:srgbClr val="006AB6"/>
                </a:solidFill>
                <a:latin typeface="微软雅黑" panose="020B0503020204020204" pitchFamily="34" charset="-122"/>
                <a:ea typeface="微软雅黑" panose="020B0503020204020204" pitchFamily="34" charset="-122"/>
              </a:rPr>
              <a:t>第一部分</a:t>
            </a:r>
          </a:p>
          <a:p>
            <a:pPr marL="0" lvl="1"/>
            <a:r>
              <a:rPr lang="en-US" altLang="zh-CN" sz="2800" b="1" dirty="0">
                <a:solidFill>
                  <a:srgbClr val="006AB6"/>
                </a:solidFill>
                <a:latin typeface="微软雅黑" panose="020B0503020204020204" pitchFamily="34" charset="-122"/>
                <a:ea typeface="微软雅黑" panose="020B0503020204020204" pitchFamily="34" charset="-122"/>
              </a:rPr>
              <a:t>MRC-NER</a:t>
            </a:r>
            <a:endParaRPr lang="zh-CN" altLang="en-US" sz="2800" b="1" dirty="0">
              <a:solidFill>
                <a:srgbClr val="006AB6"/>
              </a:solidFill>
              <a:latin typeface="微软雅黑" panose="020B0503020204020204" pitchFamily="34" charset="-122"/>
              <a:ea typeface="微软雅黑" panose="020B0503020204020204" pitchFamily="34" charset="-122"/>
            </a:endParaRPr>
          </a:p>
        </p:txBody>
      </p:sp>
      <p:cxnSp>
        <p:nvCxnSpPr>
          <p:cNvPr id="29" name="直接连接符 28">
            <a:extLst>
              <a:ext uri="{FF2B5EF4-FFF2-40B4-BE49-F238E27FC236}">
                <a16:creationId xmlns:a16="http://schemas.microsoft.com/office/drawing/2014/main" id="{BCC114F6-6594-42BF-8622-11C42C29BBDC}"/>
              </a:ext>
            </a:extLst>
          </p:cNvPr>
          <p:cNvCxnSpPr/>
          <p:nvPr/>
        </p:nvCxnSpPr>
        <p:spPr>
          <a:xfrm flipV="1">
            <a:off x="6023847" y="2542222"/>
            <a:ext cx="0" cy="1997848"/>
          </a:xfrm>
          <a:prstGeom prst="line">
            <a:avLst/>
          </a:prstGeom>
          <a:ln w="12700">
            <a:solidFill>
              <a:schemeClr val="accent2"/>
            </a:solidFill>
            <a:prstDash val="dash"/>
          </a:ln>
        </p:spPr>
        <p:style>
          <a:lnRef idx="1">
            <a:schemeClr val="accent1"/>
          </a:lnRef>
          <a:fillRef idx="0">
            <a:schemeClr val="accent1"/>
          </a:fillRef>
          <a:effectRef idx="0">
            <a:schemeClr val="accent1"/>
          </a:effectRef>
          <a:fontRef idx="minor">
            <a:schemeClr val="tx1"/>
          </a:fontRef>
        </p:style>
      </p:cxnSp>
      <p:sp>
        <p:nvSpPr>
          <p:cNvPr id="30" name="TextBox 13">
            <a:extLst>
              <a:ext uri="{FF2B5EF4-FFF2-40B4-BE49-F238E27FC236}">
                <a16:creationId xmlns:a16="http://schemas.microsoft.com/office/drawing/2014/main" id="{96DBA84B-CC4E-4AD4-BE2C-072B1B7400DD}"/>
              </a:ext>
            </a:extLst>
          </p:cNvPr>
          <p:cNvSpPr txBox="1"/>
          <p:nvPr/>
        </p:nvSpPr>
        <p:spPr>
          <a:xfrm>
            <a:off x="4260277" y="4193821"/>
            <a:ext cx="1269558" cy="346249"/>
          </a:xfrm>
          <a:prstGeom prst="rect">
            <a:avLst/>
          </a:prstGeom>
          <a:noFill/>
        </p:spPr>
        <p:txBody>
          <a:bodyPr wrap="square" lIns="0" tIns="0" rIns="0" bIns="0" rtlCol="0">
            <a:spAutoFit/>
          </a:bodyPr>
          <a:lstStyle/>
          <a:p>
            <a:r>
              <a:rPr lang="en-US" altLang="zh-CN" sz="2250" dirty="0">
                <a:solidFill>
                  <a:schemeClr val="tx1">
                    <a:lumMod val="65000"/>
                    <a:lumOff val="35000"/>
                  </a:schemeClr>
                </a:solidFill>
                <a:latin typeface="Arial" panose="020B0604020202020204" pitchFamily="34" charset="0"/>
                <a:ea typeface="+mj-ea"/>
                <a:cs typeface="Arial" panose="020B0604020202020204" pitchFamily="34" charset="0"/>
              </a:rPr>
              <a:t>PART 01</a:t>
            </a:r>
            <a:endParaRPr lang="zh-CN" altLang="en-US" sz="2250" dirty="0">
              <a:solidFill>
                <a:schemeClr val="tx1">
                  <a:lumMod val="65000"/>
                  <a:lumOff val="35000"/>
                </a:schemeClr>
              </a:solidFill>
              <a:latin typeface="Arial" panose="020B0604020202020204" pitchFamily="34" charset="0"/>
              <a:ea typeface="+mj-ea"/>
              <a:cs typeface="Arial" panose="020B0604020202020204" pitchFamily="34" charset="0"/>
            </a:endParaRPr>
          </a:p>
        </p:txBody>
      </p:sp>
      <p:grpSp>
        <p:nvGrpSpPr>
          <p:cNvPr id="31" name="组合 30">
            <a:extLst>
              <a:ext uri="{FF2B5EF4-FFF2-40B4-BE49-F238E27FC236}">
                <a16:creationId xmlns:a16="http://schemas.microsoft.com/office/drawing/2014/main" id="{DE23C08C-9262-4CB6-A8F2-284E1AABB3A2}"/>
              </a:ext>
            </a:extLst>
          </p:cNvPr>
          <p:cNvGrpSpPr/>
          <p:nvPr/>
        </p:nvGrpSpPr>
        <p:grpSpPr>
          <a:xfrm>
            <a:off x="4052827" y="2505429"/>
            <a:ext cx="1477008" cy="1477008"/>
            <a:chOff x="304800" y="673100"/>
            <a:chExt cx="4000500" cy="4000500"/>
          </a:xfrm>
          <a:effectLst>
            <a:outerShdw blurRad="444500" dist="254000" dir="8100000" algn="tr" rotWithShape="0">
              <a:prstClr val="black">
                <a:alpha val="50000"/>
              </a:prstClr>
            </a:outerShdw>
          </a:effectLst>
        </p:grpSpPr>
        <p:sp>
          <p:nvSpPr>
            <p:cNvPr id="32" name="同心圆 17">
              <a:extLst>
                <a:ext uri="{FF2B5EF4-FFF2-40B4-BE49-F238E27FC236}">
                  <a16:creationId xmlns:a16="http://schemas.microsoft.com/office/drawing/2014/main" id="{32A72B25-A268-49F9-936F-8DCB37C7F73E}"/>
                </a:ext>
              </a:extLst>
            </p:cNvPr>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80808"/>
                </a:solidFill>
                <a:latin typeface="+mj-ea"/>
                <a:ea typeface="+mj-ea"/>
              </a:endParaRPr>
            </a:p>
          </p:txBody>
        </p:sp>
        <p:sp>
          <p:nvSpPr>
            <p:cNvPr id="33" name="椭圆 32">
              <a:extLst>
                <a:ext uri="{FF2B5EF4-FFF2-40B4-BE49-F238E27FC236}">
                  <a16:creationId xmlns:a16="http://schemas.microsoft.com/office/drawing/2014/main" id="{8945DB36-F6E8-4D49-A5B9-12A4B9649CA9}"/>
                </a:ext>
              </a:extLst>
            </p:cNvPr>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80808"/>
                </a:solidFill>
                <a:latin typeface="+mj-ea"/>
                <a:ea typeface="+mj-ea"/>
              </a:endParaRPr>
            </a:p>
          </p:txBody>
        </p:sp>
      </p:grpSp>
      <p:sp>
        <p:nvSpPr>
          <p:cNvPr id="34" name="TextBox 13">
            <a:extLst>
              <a:ext uri="{FF2B5EF4-FFF2-40B4-BE49-F238E27FC236}">
                <a16:creationId xmlns:a16="http://schemas.microsoft.com/office/drawing/2014/main" id="{5EC16B1B-4F89-46B1-AAFB-1BD98DC0882D}"/>
              </a:ext>
            </a:extLst>
          </p:cNvPr>
          <p:cNvSpPr txBox="1"/>
          <p:nvPr/>
        </p:nvSpPr>
        <p:spPr>
          <a:xfrm>
            <a:off x="4234631" y="2737376"/>
            <a:ext cx="1269558" cy="1081963"/>
          </a:xfrm>
          <a:prstGeom prst="rect">
            <a:avLst/>
          </a:prstGeom>
          <a:noFill/>
        </p:spPr>
        <p:txBody>
          <a:bodyPr wrap="square" lIns="0" tIns="0" rIns="0" bIns="0" rtlCol="0">
            <a:spAutoFit/>
          </a:bodyPr>
          <a:lstStyle/>
          <a:p>
            <a:r>
              <a:rPr lang="en-US" altLang="zh-CN" sz="7031" b="1" dirty="0">
                <a:solidFill>
                  <a:srgbClr val="006AB6"/>
                </a:solidFill>
                <a:latin typeface="Arial" panose="020B0604020202020204" pitchFamily="34" charset="0"/>
                <a:ea typeface="+mj-ea"/>
                <a:cs typeface="Arial" panose="020B0604020202020204" pitchFamily="34" charset="0"/>
              </a:rPr>
              <a:t>01</a:t>
            </a:r>
            <a:endParaRPr lang="zh-CN" altLang="en-US" sz="7031" b="1" dirty="0">
              <a:solidFill>
                <a:srgbClr val="006AB6"/>
              </a:solidFill>
              <a:latin typeface="Arial" panose="020B0604020202020204" pitchFamily="34" charset="0"/>
              <a:ea typeface="+mj-ea"/>
              <a:cs typeface="Arial" panose="020B0604020202020204" pitchFamily="34" charset="0"/>
            </a:endParaRPr>
          </a:p>
        </p:txBody>
      </p:sp>
    </p:spTree>
    <p:extLst>
      <p:ext uri="{BB962C8B-B14F-4D97-AF65-F5344CB8AC3E}">
        <p14:creationId xmlns:p14="http://schemas.microsoft.com/office/powerpoint/2010/main" val="3563539305"/>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down)">
                                      <p:cBhvr>
                                        <p:cTn id="7" dur="500"/>
                                        <p:tgtEl>
                                          <p:spTgt spid="2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1"/>
                                        </p:tgtEl>
                                        <p:attrNameLst>
                                          <p:attrName>style.visibility</p:attrName>
                                        </p:attrNameLst>
                                      </p:cBhvr>
                                      <p:to>
                                        <p:strVal val="visible"/>
                                      </p:to>
                                    </p:set>
                                    <p:animEffect transition="in" filter="fade">
                                      <p:cBhvr>
                                        <p:cTn id="11" dur="500"/>
                                        <p:tgtEl>
                                          <p:spTgt spid="31"/>
                                        </p:tgtEl>
                                      </p:cBhvr>
                                    </p:animEffect>
                                  </p:childTnLst>
                                </p:cTn>
                              </p:par>
                            </p:childTnLst>
                          </p:cTn>
                        </p:par>
                        <p:par>
                          <p:cTn id="12" fill="hold">
                            <p:stCondLst>
                              <p:cond delay="1000"/>
                            </p:stCondLst>
                            <p:childTnLst>
                              <p:par>
                                <p:cTn id="13" presetID="47" presetClass="entr" presetSubtype="0" fill="hold" grpId="0" nodeType="afterEffect">
                                  <p:stCondLst>
                                    <p:cond delay="0"/>
                                  </p:stCondLst>
                                  <p:childTnLst>
                                    <p:set>
                                      <p:cBhvr>
                                        <p:cTn id="14" dur="1" fill="hold">
                                          <p:stCondLst>
                                            <p:cond delay="0"/>
                                          </p:stCondLst>
                                        </p:cTn>
                                        <p:tgtEl>
                                          <p:spTgt spid="34"/>
                                        </p:tgtEl>
                                        <p:attrNameLst>
                                          <p:attrName>style.visibility</p:attrName>
                                        </p:attrNameLst>
                                      </p:cBhvr>
                                      <p:to>
                                        <p:strVal val="visible"/>
                                      </p:to>
                                    </p:set>
                                    <p:animEffect transition="in" filter="fade">
                                      <p:cBhvr>
                                        <p:cTn id="15" dur="500"/>
                                        <p:tgtEl>
                                          <p:spTgt spid="34"/>
                                        </p:tgtEl>
                                      </p:cBhvr>
                                    </p:animEffect>
                                    <p:anim calcmode="lin" valueType="num">
                                      <p:cBhvr>
                                        <p:cTn id="16" dur="500" fill="hold"/>
                                        <p:tgtEl>
                                          <p:spTgt spid="34"/>
                                        </p:tgtEl>
                                        <p:attrNameLst>
                                          <p:attrName>ppt_x</p:attrName>
                                        </p:attrNameLst>
                                      </p:cBhvr>
                                      <p:tavLst>
                                        <p:tav tm="0">
                                          <p:val>
                                            <p:strVal val="#ppt_x"/>
                                          </p:val>
                                        </p:tav>
                                        <p:tav tm="100000">
                                          <p:val>
                                            <p:strVal val="#ppt_x"/>
                                          </p:val>
                                        </p:tav>
                                      </p:tavLst>
                                    </p:anim>
                                    <p:anim calcmode="lin" valueType="num">
                                      <p:cBhvr>
                                        <p:cTn id="17" dur="500" fill="hold"/>
                                        <p:tgtEl>
                                          <p:spTgt spid="34"/>
                                        </p:tgtEl>
                                        <p:attrNameLst>
                                          <p:attrName>ppt_y</p:attrName>
                                        </p:attrNameLst>
                                      </p:cBhvr>
                                      <p:tavLst>
                                        <p:tav tm="0">
                                          <p:val>
                                            <p:strVal val="#ppt_y-.1"/>
                                          </p:val>
                                        </p:tav>
                                        <p:tav tm="100000">
                                          <p:val>
                                            <p:strVal val="#ppt_y"/>
                                          </p:val>
                                        </p:tav>
                                      </p:tavLst>
                                    </p:anim>
                                  </p:childTnLst>
                                </p:cTn>
                              </p:par>
                            </p:childTnLst>
                          </p:cTn>
                        </p:par>
                        <p:par>
                          <p:cTn id="18" fill="hold">
                            <p:stCondLst>
                              <p:cond delay="1500"/>
                            </p:stCondLst>
                            <p:childTnLst>
                              <p:par>
                                <p:cTn id="19" presetID="12" presetClass="entr" presetSubtype="8" fill="hold" grpId="0" nodeType="afterEffect">
                                  <p:stCondLst>
                                    <p:cond delay="0"/>
                                  </p:stCondLst>
                                  <p:childTnLst>
                                    <p:set>
                                      <p:cBhvr>
                                        <p:cTn id="20" dur="1" fill="hold">
                                          <p:stCondLst>
                                            <p:cond delay="0"/>
                                          </p:stCondLst>
                                        </p:cTn>
                                        <p:tgtEl>
                                          <p:spTgt spid="28"/>
                                        </p:tgtEl>
                                        <p:attrNameLst>
                                          <p:attrName>style.visibility</p:attrName>
                                        </p:attrNameLst>
                                      </p:cBhvr>
                                      <p:to>
                                        <p:strVal val="visible"/>
                                      </p:to>
                                    </p:set>
                                    <p:anim calcmode="lin" valueType="num">
                                      <p:cBhvr additive="base">
                                        <p:cTn id="21" dur="500"/>
                                        <p:tgtEl>
                                          <p:spTgt spid="28"/>
                                        </p:tgtEl>
                                        <p:attrNameLst>
                                          <p:attrName>ppt_x</p:attrName>
                                        </p:attrNameLst>
                                      </p:cBhvr>
                                      <p:tavLst>
                                        <p:tav tm="0">
                                          <p:val>
                                            <p:strVal val="#ppt_x-#ppt_w*1.125000"/>
                                          </p:val>
                                        </p:tav>
                                        <p:tav tm="100000">
                                          <p:val>
                                            <p:strVal val="#ppt_x"/>
                                          </p:val>
                                        </p:tav>
                                      </p:tavLst>
                                    </p:anim>
                                    <p:animEffect transition="in" filter="wipe(right)">
                                      <p:cBhvr>
                                        <p:cTn id="22" dur="500"/>
                                        <p:tgtEl>
                                          <p:spTgt spid="28"/>
                                        </p:tgtEl>
                                      </p:cBhvr>
                                    </p:animEffect>
                                  </p:childTnLst>
                                </p:cTn>
                              </p:par>
                            </p:childTnLst>
                          </p:cTn>
                        </p:par>
                        <p:par>
                          <p:cTn id="23" fill="hold">
                            <p:stCondLst>
                              <p:cond delay="2000"/>
                            </p:stCondLst>
                            <p:childTnLst>
                              <p:par>
                                <p:cTn id="24" presetID="47" presetClass="entr" presetSubtype="0" fill="hold" grpId="0" nodeType="afterEffect">
                                  <p:stCondLst>
                                    <p:cond delay="0"/>
                                  </p:stCondLst>
                                  <p:childTnLst>
                                    <p:set>
                                      <p:cBhvr>
                                        <p:cTn id="25" dur="1" fill="hold">
                                          <p:stCondLst>
                                            <p:cond delay="0"/>
                                          </p:stCondLst>
                                        </p:cTn>
                                        <p:tgtEl>
                                          <p:spTgt spid="30"/>
                                        </p:tgtEl>
                                        <p:attrNameLst>
                                          <p:attrName>style.visibility</p:attrName>
                                        </p:attrNameLst>
                                      </p:cBhvr>
                                      <p:to>
                                        <p:strVal val="visible"/>
                                      </p:to>
                                    </p:set>
                                    <p:animEffect transition="in" filter="fade">
                                      <p:cBhvr>
                                        <p:cTn id="26" dur="500"/>
                                        <p:tgtEl>
                                          <p:spTgt spid="30"/>
                                        </p:tgtEl>
                                      </p:cBhvr>
                                    </p:animEffect>
                                    <p:anim calcmode="lin" valueType="num">
                                      <p:cBhvr>
                                        <p:cTn id="27" dur="500" fill="hold"/>
                                        <p:tgtEl>
                                          <p:spTgt spid="30"/>
                                        </p:tgtEl>
                                        <p:attrNameLst>
                                          <p:attrName>ppt_x</p:attrName>
                                        </p:attrNameLst>
                                      </p:cBhvr>
                                      <p:tavLst>
                                        <p:tav tm="0">
                                          <p:val>
                                            <p:strVal val="#ppt_x"/>
                                          </p:val>
                                        </p:tav>
                                        <p:tav tm="100000">
                                          <p:val>
                                            <p:strVal val="#ppt_x"/>
                                          </p:val>
                                        </p:tav>
                                      </p:tavLst>
                                    </p:anim>
                                    <p:anim calcmode="lin" valueType="num">
                                      <p:cBhvr>
                                        <p:cTn id="28" dur="500" fill="hold"/>
                                        <p:tgtEl>
                                          <p:spTgt spid="3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30" grpId="0"/>
      <p:bldP spid="3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562707" y="646490"/>
            <a:ext cx="8695593" cy="523220"/>
          </a:xfrm>
          <a:prstGeom prst="rect">
            <a:avLst/>
          </a:prstGeom>
          <a:noFill/>
        </p:spPr>
        <p:txBody>
          <a:bodyPr wrap="square" rtlCol="0">
            <a:spAutoFit/>
          </a:bodyPr>
          <a:lstStyle/>
          <a:p>
            <a:r>
              <a:rPr lang="en-US" altLang="zh-CN" sz="2800" b="1" dirty="0">
                <a:latin typeface="+mj-ea"/>
                <a:ea typeface="+mj-ea"/>
                <a:cs typeface="Times New Roman" panose="02020603050405020304" pitchFamily="18" charset="0"/>
              </a:rPr>
              <a:t>MRC-NER</a:t>
            </a:r>
            <a:r>
              <a:rPr lang="zh-CN" altLang="en-US" sz="2800" b="1" dirty="0">
                <a:latin typeface="+mj-ea"/>
                <a:ea typeface="+mj-ea"/>
                <a:cs typeface="Times New Roman" panose="02020603050405020304" pitchFamily="18" charset="0"/>
              </a:rPr>
              <a:t>：基于机器阅读理解的嵌套命名实体识别</a:t>
            </a:r>
            <a:endParaRPr lang="en-US" altLang="zh-CN" sz="2800" b="1" dirty="0">
              <a:latin typeface="+mj-ea"/>
              <a:ea typeface="+mj-ea"/>
              <a:cs typeface="Times New Roman" panose="02020603050405020304" pitchFamily="18" charset="0"/>
            </a:endParaRPr>
          </a:p>
        </p:txBody>
      </p:sp>
      <p:grpSp>
        <p:nvGrpSpPr>
          <p:cNvPr id="5" name="组合 4">
            <a:extLst>
              <a:ext uri="{FF2B5EF4-FFF2-40B4-BE49-F238E27FC236}">
                <a16:creationId xmlns:a16="http://schemas.microsoft.com/office/drawing/2014/main" id="{E2EF829A-6B67-4464-9995-47B52BB8B5D0}"/>
              </a:ext>
            </a:extLst>
          </p:cNvPr>
          <p:cNvGrpSpPr/>
          <p:nvPr/>
        </p:nvGrpSpPr>
        <p:grpSpPr>
          <a:xfrm>
            <a:off x="0" y="702885"/>
            <a:ext cx="367754" cy="416780"/>
            <a:chOff x="0" y="702885"/>
            <a:chExt cx="367754" cy="416780"/>
          </a:xfrm>
        </p:grpSpPr>
        <p:pic>
          <p:nvPicPr>
            <p:cNvPr id="3" name="图片 2">
              <a:extLst>
                <a:ext uri="{FF2B5EF4-FFF2-40B4-BE49-F238E27FC236}">
                  <a16:creationId xmlns:a16="http://schemas.microsoft.com/office/drawing/2014/main" id="{37AE7E84-8AA4-473D-B5BC-053826417794}"/>
                </a:ext>
              </a:extLst>
            </p:cNvPr>
            <p:cNvPicPr>
              <a:picLocks noChangeAspect="1"/>
            </p:cNvPicPr>
            <p:nvPr/>
          </p:nvPicPr>
          <p:blipFill>
            <a:blip r:embed="rId3"/>
            <a:stretch>
              <a:fillRect/>
            </a:stretch>
          </p:blipFill>
          <p:spPr>
            <a:xfrm>
              <a:off x="0" y="702885"/>
              <a:ext cx="281354" cy="416780"/>
            </a:xfrm>
            <a:prstGeom prst="rect">
              <a:avLst/>
            </a:prstGeom>
          </p:spPr>
        </p:pic>
        <p:pic>
          <p:nvPicPr>
            <p:cNvPr id="9" name="图片 8">
              <a:extLst>
                <a:ext uri="{FF2B5EF4-FFF2-40B4-BE49-F238E27FC236}">
                  <a16:creationId xmlns:a16="http://schemas.microsoft.com/office/drawing/2014/main" id="{8B5B2EAD-1082-40EE-973B-E677BAFE5A35}"/>
                </a:ext>
              </a:extLst>
            </p:cNvPr>
            <p:cNvPicPr>
              <a:picLocks/>
            </p:cNvPicPr>
            <p:nvPr/>
          </p:nvPicPr>
          <p:blipFill>
            <a:blip r:embed="rId3"/>
            <a:stretch>
              <a:fillRect/>
            </a:stretch>
          </p:blipFill>
          <p:spPr>
            <a:xfrm>
              <a:off x="281354" y="771300"/>
              <a:ext cx="86400" cy="273600"/>
            </a:xfrm>
            <a:prstGeom prst="rect">
              <a:avLst/>
            </a:prstGeom>
          </p:spPr>
        </p:pic>
      </p:grpSp>
      <p:cxnSp>
        <p:nvCxnSpPr>
          <p:cNvPr id="10" name="直接连接符 9">
            <a:extLst>
              <a:ext uri="{FF2B5EF4-FFF2-40B4-BE49-F238E27FC236}">
                <a16:creationId xmlns:a16="http://schemas.microsoft.com/office/drawing/2014/main" id="{29F4AE27-B393-43D9-BD4C-1A05C1AC2BFF}"/>
              </a:ext>
            </a:extLst>
          </p:cNvPr>
          <p:cNvCxnSpPr>
            <a:cxnSpLocks/>
          </p:cNvCxnSpPr>
          <p:nvPr/>
        </p:nvCxnSpPr>
        <p:spPr>
          <a:xfrm>
            <a:off x="562708" y="593518"/>
            <a:ext cx="396000" cy="0"/>
          </a:xfrm>
          <a:prstGeom prst="line">
            <a:avLst/>
          </a:prstGeom>
          <a:ln w="25400">
            <a:solidFill>
              <a:srgbClr val="000000"/>
            </a:solidFill>
          </a:ln>
        </p:spPr>
        <p:style>
          <a:lnRef idx="1">
            <a:schemeClr val="accent1"/>
          </a:lnRef>
          <a:fillRef idx="0">
            <a:schemeClr val="accent1"/>
          </a:fillRef>
          <a:effectRef idx="0">
            <a:schemeClr val="accent1"/>
          </a:effectRef>
          <a:fontRef idx="minor">
            <a:schemeClr val="tx1"/>
          </a:fontRef>
        </p:style>
      </p:cxnSp>
      <p:pic>
        <p:nvPicPr>
          <p:cNvPr id="21" name="图片 20">
            <a:extLst>
              <a:ext uri="{FF2B5EF4-FFF2-40B4-BE49-F238E27FC236}">
                <a16:creationId xmlns:a16="http://schemas.microsoft.com/office/drawing/2014/main" id="{8E467501-9555-4B1A-985F-D67F0B2FB9C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748947" y="189950"/>
            <a:ext cx="2125699" cy="514818"/>
          </a:xfrm>
          <a:prstGeom prst="rect">
            <a:avLst/>
          </a:prstGeom>
        </p:spPr>
      </p:pic>
      <p:grpSp>
        <p:nvGrpSpPr>
          <p:cNvPr id="22" name="组合 21">
            <a:extLst>
              <a:ext uri="{FF2B5EF4-FFF2-40B4-BE49-F238E27FC236}">
                <a16:creationId xmlns:a16="http://schemas.microsoft.com/office/drawing/2014/main" id="{AFFABCBD-516C-455E-A593-2ABFF5FD8194}"/>
              </a:ext>
            </a:extLst>
          </p:cNvPr>
          <p:cNvGrpSpPr/>
          <p:nvPr/>
        </p:nvGrpSpPr>
        <p:grpSpPr>
          <a:xfrm>
            <a:off x="958708" y="1388647"/>
            <a:ext cx="4310560" cy="461665"/>
            <a:chOff x="1992923" y="1609795"/>
            <a:chExt cx="4310560" cy="461665"/>
          </a:xfrm>
        </p:grpSpPr>
        <p:sp>
          <p:nvSpPr>
            <p:cNvPr id="23" name="矩形 22">
              <a:extLst>
                <a:ext uri="{FF2B5EF4-FFF2-40B4-BE49-F238E27FC236}">
                  <a16:creationId xmlns:a16="http://schemas.microsoft.com/office/drawing/2014/main" id="{C35304A8-FD38-4D16-95FA-57EF91E557F0}"/>
                </a:ext>
              </a:extLst>
            </p:cNvPr>
            <p:cNvSpPr/>
            <p:nvPr/>
          </p:nvSpPr>
          <p:spPr>
            <a:xfrm>
              <a:off x="1992923" y="1840628"/>
              <a:ext cx="72000" cy="720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mj-ea"/>
                <a:ea typeface="+mj-ea"/>
              </a:endParaRPr>
            </a:p>
          </p:txBody>
        </p:sp>
        <p:sp>
          <p:nvSpPr>
            <p:cNvPr id="24" name="文本框 23">
              <a:extLst>
                <a:ext uri="{FF2B5EF4-FFF2-40B4-BE49-F238E27FC236}">
                  <a16:creationId xmlns:a16="http://schemas.microsoft.com/office/drawing/2014/main" id="{6D7010AE-A15B-45F6-B9E3-E2B442A6264D}"/>
                </a:ext>
              </a:extLst>
            </p:cNvPr>
            <p:cNvSpPr txBox="1"/>
            <p:nvPr/>
          </p:nvSpPr>
          <p:spPr>
            <a:xfrm>
              <a:off x="2178882" y="1609795"/>
              <a:ext cx="4124601" cy="461665"/>
            </a:xfrm>
            <a:prstGeom prst="rect">
              <a:avLst/>
            </a:prstGeom>
            <a:noFill/>
          </p:spPr>
          <p:txBody>
            <a:bodyPr wrap="square" rtlCol="0">
              <a:spAutoFit/>
            </a:bodyPr>
            <a:lstStyle/>
            <a:p>
              <a:r>
                <a:rPr lang="zh-CN" altLang="en-US" sz="2400" b="1" dirty="0">
                  <a:latin typeface="+mj-ea"/>
                  <a:ea typeface="+mj-ea"/>
                </a:rPr>
                <a:t>模型思路</a:t>
              </a:r>
            </a:p>
          </p:txBody>
        </p:sp>
      </p:grpSp>
      <p:sp>
        <p:nvSpPr>
          <p:cNvPr id="33" name="文本框 32">
            <a:extLst>
              <a:ext uri="{FF2B5EF4-FFF2-40B4-BE49-F238E27FC236}">
                <a16:creationId xmlns:a16="http://schemas.microsoft.com/office/drawing/2014/main" id="{40BDD976-ED20-4941-88E0-02BC113D7EB7}"/>
              </a:ext>
            </a:extLst>
          </p:cNvPr>
          <p:cNvSpPr txBox="1"/>
          <p:nvPr/>
        </p:nvSpPr>
        <p:spPr>
          <a:xfrm>
            <a:off x="1566064" y="1935103"/>
            <a:ext cx="7406407" cy="54034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zh-CN" altLang="en-US" sz="2200" dirty="0">
                <a:latin typeface="微软雅黑" panose="020B0503020204020204" pitchFamily="34" charset="-122"/>
                <a:ea typeface="微软雅黑" panose="020B0503020204020204" pitchFamily="34" charset="-122"/>
              </a:rPr>
              <a:t>将嵌套命名实体识别问题视为“机器阅读理解”问题</a:t>
            </a:r>
            <a:endParaRPr lang="en-US" altLang="zh-CN" sz="2200" dirty="0">
              <a:latin typeface="微软雅黑" panose="020B0503020204020204" pitchFamily="34" charset="-122"/>
              <a:ea typeface="微软雅黑" panose="020B0503020204020204" pitchFamily="34" charset="-122"/>
            </a:endParaRPr>
          </a:p>
        </p:txBody>
      </p:sp>
      <p:sp>
        <p:nvSpPr>
          <p:cNvPr id="25" name="文本框 24">
            <a:extLst>
              <a:ext uri="{FF2B5EF4-FFF2-40B4-BE49-F238E27FC236}">
                <a16:creationId xmlns:a16="http://schemas.microsoft.com/office/drawing/2014/main" id="{AC06C78C-417D-4E31-A805-6AABB42E9286}"/>
              </a:ext>
            </a:extLst>
          </p:cNvPr>
          <p:cNvSpPr txBox="1"/>
          <p:nvPr/>
        </p:nvSpPr>
        <p:spPr>
          <a:xfrm>
            <a:off x="1566064" y="2570349"/>
            <a:ext cx="4158842" cy="54034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zh-CN" altLang="en-US" sz="2200" dirty="0">
                <a:latin typeface="微软雅黑" panose="020B0503020204020204" pitchFamily="34" charset="-122"/>
                <a:ea typeface="微软雅黑" panose="020B0503020204020204" pitchFamily="34" charset="-122"/>
              </a:rPr>
              <a:t>例如：</a:t>
            </a:r>
            <a:endParaRPr lang="en-US" altLang="zh-CN" sz="2200" dirty="0">
              <a:latin typeface="微软雅黑" panose="020B0503020204020204" pitchFamily="34" charset="-122"/>
              <a:ea typeface="微软雅黑" panose="020B0503020204020204" pitchFamily="34" charset="-122"/>
            </a:endParaRPr>
          </a:p>
        </p:txBody>
      </p:sp>
      <p:pic>
        <p:nvPicPr>
          <p:cNvPr id="4" name="图片 3">
            <a:extLst>
              <a:ext uri="{FF2B5EF4-FFF2-40B4-BE49-F238E27FC236}">
                <a16:creationId xmlns:a16="http://schemas.microsoft.com/office/drawing/2014/main" id="{D8155BFC-363E-4AD5-A007-5C9FF93E2B49}"/>
              </a:ext>
            </a:extLst>
          </p:cNvPr>
          <p:cNvPicPr>
            <a:picLocks noChangeAspect="1"/>
          </p:cNvPicPr>
          <p:nvPr/>
        </p:nvPicPr>
        <p:blipFill>
          <a:blip r:embed="rId5"/>
          <a:stretch>
            <a:fillRect/>
          </a:stretch>
        </p:blipFill>
        <p:spPr>
          <a:xfrm>
            <a:off x="1144667" y="3240837"/>
            <a:ext cx="10715625" cy="1690941"/>
          </a:xfrm>
          <a:prstGeom prst="rect">
            <a:avLst/>
          </a:prstGeom>
        </p:spPr>
      </p:pic>
      <mc:AlternateContent xmlns:mc="http://schemas.openxmlformats.org/markup-compatibility/2006">
        <mc:Choice xmlns:a14="http://schemas.microsoft.com/office/drawing/2010/main" Requires="a14">
          <p:sp>
            <p:nvSpPr>
              <p:cNvPr id="15" name="文本框 14">
                <a:extLst>
                  <a:ext uri="{FF2B5EF4-FFF2-40B4-BE49-F238E27FC236}">
                    <a16:creationId xmlns:a16="http://schemas.microsoft.com/office/drawing/2014/main" id="{4AE1B160-BD91-4121-AEBC-0A2BB38DD897}"/>
                  </a:ext>
                </a:extLst>
              </p:cNvPr>
              <p:cNvSpPr txBox="1"/>
              <p:nvPr/>
            </p:nvSpPr>
            <p:spPr>
              <a:xfrm>
                <a:off x="1825490" y="5199182"/>
                <a:ext cx="8104323" cy="540341"/>
              </a:xfrm>
              <a:prstGeom prst="rect">
                <a:avLst/>
              </a:prstGeom>
              <a:noFill/>
            </p:spPr>
            <p:txBody>
              <a:bodyPr wrap="square">
                <a:spAutoFit/>
              </a:bodyPr>
              <a:lstStyle/>
              <a:p>
                <a:pPr>
                  <a:lnSpc>
                    <a:spcPct val="150000"/>
                  </a:lnSpc>
                </a:pPr>
                <a14:m>
                  <m:oMath xmlns:m="http://schemas.openxmlformats.org/officeDocument/2006/math">
                    <m:r>
                      <a:rPr lang="en-US" altLang="zh-CN" sz="2200" b="0" i="1" smtClean="0">
                        <a:latin typeface="Cambria Math" panose="02040503050406030204" pitchFamily="18" charset="0"/>
                        <a:ea typeface="微软雅黑" panose="020B0503020204020204" pitchFamily="34" charset="-122"/>
                      </a:rPr>
                      <m:t>𝑄</m:t>
                    </m:r>
                    <m:r>
                      <a:rPr lang="en-US" altLang="zh-CN" sz="2200" b="0" i="1" smtClean="0">
                        <a:latin typeface="Cambria Math" panose="02040503050406030204" pitchFamily="18" charset="0"/>
                        <a:ea typeface="微软雅黑" panose="020B0503020204020204" pitchFamily="34" charset="-122"/>
                      </a:rPr>
                      <m:t>1</m:t>
                    </m:r>
                  </m:oMath>
                </a14:m>
                <a:r>
                  <a:rPr lang="zh-CN" altLang="en-US" sz="2200" b="0" dirty="0">
                    <a:latin typeface="微软雅黑" panose="020B0503020204020204" pitchFamily="34" charset="-122"/>
                    <a:ea typeface="微软雅黑" panose="020B0503020204020204" pitchFamily="34" charset="-122"/>
                  </a:rPr>
                  <a:t>：出现了哪些国家</a:t>
                </a:r>
                <a:r>
                  <a:rPr lang="en-US" altLang="zh-CN" sz="2200" b="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2200" b="0" i="1" smtClean="0">
                        <a:latin typeface="Cambria Math" panose="02040503050406030204" pitchFamily="18" charset="0"/>
                        <a:ea typeface="微软雅黑" panose="020B0503020204020204" pitchFamily="34" charset="-122"/>
                      </a:rPr>
                      <m:t>𝐴𝑛𝑠</m:t>
                    </m:r>
                    <m:r>
                      <a:rPr lang="en-US" altLang="zh-CN" sz="2200" b="0" i="1" smtClean="0">
                        <a:latin typeface="Cambria Math" panose="02040503050406030204" pitchFamily="18" charset="0"/>
                        <a:ea typeface="微软雅黑" panose="020B0503020204020204" pitchFamily="34" charset="-122"/>
                      </a:rPr>
                      <m:t>1</m:t>
                    </m:r>
                  </m:oMath>
                </a14:m>
                <a:r>
                  <a:rPr lang="zh-CN" altLang="en-US" sz="2200" dirty="0">
                    <a:latin typeface="微软雅黑" panose="020B0503020204020204" pitchFamily="34" charset="-122"/>
                    <a:ea typeface="微软雅黑" panose="020B0503020204020204" pitchFamily="34" charset="-122"/>
                  </a:rPr>
                  <a:t>：</a:t>
                </a:r>
                <a:r>
                  <a:rPr lang="en-US" altLang="zh-CN" sz="2200" dirty="0">
                    <a:latin typeface="微软雅黑" panose="020B0503020204020204" pitchFamily="34" charset="-122"/>
                    <a:ea typeface="微软雅黑" panose="020B0503020204020204" pitchFamily="34" charset="-122"/>
                  </a:rPr>
                  <a:t>Chinese</a:t>
                </a:r>
                <a:r>
                  <a:rPr lang="zh-CN" altLang="en-US" sz="2200" dirty="0">
                    <a:latin typeface="微软雅黑" panose="020B0503020204020204" pitchFamily="34" charset="-122"/>
                    <a:ea typeface="微软雅黑" panose="020B0503020204020204" pitchFamily="34" charset="-122"/>
                  </a:rPr>
                  <a:t>，</a:t>
                </a:r>
                <a:r>
                  <a:rPr lang="en-US" altLang="zh-CN" sz="2200" dirty="0">
                    <a:latin typeface="微软雅黑" panose="020B0503020204020204" pitchFamily="34" charset="-122"/>
                    <a:ea typeface="微软雅黑" panose="020B0503020204020204" pitchFamily="34" charset="-122"/>
                  </a:rPr>
                  <a:t>France</a:t>
                </a:r>
                <a:endParaRPr lang="en-US" altLang="zh-CN" sz="2200" b="0" dirty="0">
                  <a:latin typeface="微软雅黑" panose="020B0503020204020204" pitchFamily="34" charset="-122"/>
                  <a:ea typeface="微软雅黑" panose="020B0503020204020204" pitchFamily="34" charset="-122"/>
                </a:endParaRPr>
              </a:p>
            </p:txBody>
          </p:sp>
        </mc:Choice>
        <mc:Fallback>
          <p:sp>
            <p:nvSpPr>
              <p:cNvPr id="15" name="文本框 14">
                <a:extLst>
                  <a:ext uri="{FF2B5EF4-FFF2-40B4-BE49-F238E27FC236}">
                    <a16:creationId xmlns:a16="http://schemas.microsoft.com/office/drawing/2014/main" id="{4AE1B160-BD91-4121-AEBC-0A2BB38DD897}"/>
                  </a:ext>
                </a:extLst>
              </p:cNvPr>
              <p:cNvSpPr txBox="1">
                <a:spLocks noRot="1" noChangeAspect="1" noMove="1" noResize="1" noEditPoints="1" noAdjustHandles="1" noChangeArrowheads="1" noChangeShapeType="1" noTextEdit="1"/>
              </p:cNvSpPr>
              <p:nvPr/>
            </p:nvSpPr>
            <p:spPr>
              <a:xfrm>
                <a:off x="1825490" y="5199182"/>
                <a:ext cx="8104323" cy="540341"/>
              </a:xfrm>
              <a:prstGeom prst="rect">
                <a:avLst/>
              </a:prstGeom>
              <a:blipFill>
                <a:blip r:embed="rId6"/>
                <a:stretch>
                  <a:fillRect l="-376" b="-21348"/>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6" name="文本框 15">
                <a:extLst>
                  <a:ext uri="{FF2B5EF4-FFF2-40B4-BE49-F238E27FC236}">
                    <a16:creationId xmlns:a16="http://schemas.microsoft.com/office/drawing/2014/main" id="{2D49481C-F1BB-43B1-986D-3B5F68E5E89F}"/>
                  </a:ext>
                </a:extLst>
              </p:cNvPr>
              <p:cNvSpPr txBox="1"/>
              <p:nvPr/>
            </p:nvSpPr>
            <p:spPr>
              <a:xfrm>
                <a:off x="1825490" y="5787435"/>
                <a:ext cx="10049156" cy="540341"/>
              </a:xfrm>
              <a:prstGeom prst="rect">
                <a:avLst/>
              </a:prstGeom>
              <a:noFill/>
            </p:spPr>
            <p:txBody>
              <a:bodyPr wrap="square">
                <a:spAutoFit/>
              </a:bodyPr>
              <a:lstStyle/>
              <a:p>
                <a:pPr>
                  <a:lnSpc>
                    <a:spcPct val="150000"/>
                  </a:lnSpc>
                </a:pPr>
                <a14:m>
                  <m:oMath xmlns:m="http://schemas.openxmlformats.org/officeDocument/2006/math">
                    <m:r>
                      <a:rPr lang="en-US" altLang="zh-CN" sz="2200" b="0" i="1" smtClean="0">
                        <a:latin typeface="Cambria Math" panose="02040503050406030204" pitchFamily="18" charset="0"/>
                        <a:ea typeface="微软雅黑" panose="020B0503020204020204" pitchFamily="34" charset="-122"/>
                      </a:rPr>
                      <m:t>𝑄</m:t>
                    </m:r>
                    <m:r>
                      <a:rPr lang="en-US" altLang="zh-CN" sz="2200" b="0" i="1" smtClean="0">
                        <a:latin typeface="Cambria Math" panose="02040503050406030204" pitchFamily="18" charset="0"/>
                        <a:ea typeface="微软雅黑" panose="020B0503020204020204" pitchFamily="34" charset="-122"/>
                      </a:rPr>
                      <m:t>2</m:t>
                    </m:r>
                  </m:oMath>
                </a14:m>
                <a:r>
                  <a:rPr lang="zh-CN" altLang="en-US" sz="2200" b="0" dirty="0">
                    <a:latin typeface="微软雅黑" panose="020B0503020204020204" pitchFamily="34" charset="-122"/>
                    <a:ea typeface="微软雅黑" panose="020B0503020204020204" pitchFamily="34" charset="-122"/>
                  </a:rPr>
                  <a:t>：出现了哪些机构</a:t>
                </a:r>
                <a:r>
                  <a:rPr lang="en-US" altLang="zh-CN" sz="2200" b="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2200" b="0" i="1" smtClean="0">
                        <a:latin typeface="Cambria Math" panose="02040503050406030204" pitchFamily="18" charset="0"/>
                        <a:ea typeface="微软雅黑" panose="020B0503020204020204" pitchFamily="34" charset="-122"/>
                      </a:rPr>
                      <m:t>𝐴𝑛𝑠</m:t>
                    </m:r>
                    <m:r>
                      <a:rPr lang="en-US" altLang="zh-CN" sz="2200" b="0" i="1" smtClean="0">
                        <a:latin typeface="Cambria Math" panose="02040503050406030204" pitchFamily="18" charset="0"/>
                        <a:ea typeface="微软雅黑" panose="020B0503020204020204" pitchFamily="34" charset="-122"/>
                      </a:rPr>
                      <m:t>1</m:t>
                    </m:r>
                  </m:oMath>
                </a14:m>
                <a:r>
                  <a:rPr lang="zh-CN" altLang="en-US" sz="2200" dirty="0">
                    <a:latin typeface="微软雅黑" panose="020B0503020204020204" pitchFamily="34" charset="-122"/>
                    <a:ea typeface="微软雅黑" panose="020B0503020204020204" pitchFamily="34" charset="-122"/>
                  </a:rPr>
                  <a:t>：</a:t>
                </a:r>
                <a:r>
                  <a:rPr lang="en-US" altLang="zh-CN" sz="2200" dirty="0">
                    <a:latin typeface="微软雅黑" panose="020B0503020204020204" pitchFamily="34" charset="-122"/>
                    <a:ea typeface="微软雅黑" panose="020B0503020204020204" pitchFamily="34" charset="-122"/>
                  </a:rPr>
                  <a:t>the Chinese embassy in France</a:t>
                </a:r>
                <a:endParaRPr lang="en-US" altLang="zh-CN" sz="2200" b="0" dirty="0">
                  <a:latin typeface="微软雅黑" panose="020B0503020204020204" pitchFamily="34" charset="-122"/>
                  <a:ea typeface="微软雅黑" panose="020B0503020204020204" pitchFamily="34" charset="-122"/>
                </a:endParaRPr>
              </a:p>
            </p:txBody>
          </p:sp>
        </mc:Choice>
        <mc:Fallback>
          <p:sp>
            <p:nvSpPr>
              <p:cNvPr id="16" name="文本框 15">
                <a:extLst>
                  <a:ext uri="{FF2B5EF4-FFF2-40B4-BE49-F238E27FC236}">
                    <a16:creationId xmlns:a16="http://schemas.microsoft.com/office/drawing/2014/main" id="{2D49481C-F1BB-43B1-986D-3B5F68E5E89F}"/>
                  </a:ext>
                </a:extLst>
              </p:cNvPr>
              <p:cNvSpPr txBox="1">
                <a:spLocks noRot="1" noChangeAspect="1" noMove="1" noResize="1" noEditPoints="1" noAdjustHandles="1" noChangeArrowheads="1" noChangeShapeType="1" noTextEdit="1"/>
              </p:cNvSpPr>
              <p:nvPr/>
            </p:nvSpPr>
            <p:spPr>
              <a:xfrm>
                <a:off x="1825490" y="5787435"/>
                <a:ext cx="10049156" cy="540341"/>
              </a:xfrm>
              <a:prstGeom prst="rect">
                <a:avLst/>
              </a:prstGeom>
              <a:blipFill>
                <a:blip r:embed="rId7"/>
                <a:stretch>
                  <a:fillRect l="-303" b="-2247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99360384"/>
      </p:ext>
    </p:extLst>
  </p:cSld>
  <p:clrMapOvr>
    <a:masterClrMapping/>
  </p:clrMapOvr>
  <p:transition spd="med">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562707" y="646490"/>
            <a:ext cx="8695593" cy="523220"/>
          </a:xfrm>
          <a:prstGeom prst="rect">
            <a:avLst/>
          </a:prstGeom>
          <a:noFill/>
        </p:spPr>
        <p:txBody>
          <a:bodyPr wrap="square" rtlCol="0">
            <a:spAutoFit/>
          </a:bodyPr>
          <a:lstStyle/>
          <a:p>
            <a:r>
              <a:rPr lang="en-US" altLang="zh-CN" sz="2800" b="1" dirty="0">
                <a:latin typeface="+mj-ea"/>
                <a:ea typeface="+mj-ea"/>
                <a:cs typeface="Times New Roman" panose="02020603050405020304" pitchFamily="18" charset="0"/>
              </a:rPr>
              <a:t>MRC-NER</a:t>
            </a:r>
            <a:r>
              <a:rPr lang="zh-CN" altLang="en-US" sz="2800" b="1" dirty="0">
                <a:latin typeface="+mj-ea"/>
                <a:ea typeface="+mj-ea"/>
                <a:cs typeface="Times New Roman" panose="02020603050405020304" pitchFamily="18" charset="0"/>
              </a:rPr>
              <a:t>：基于机器阅读理解的嵌套命名实体识别</a:t>
            </a:r>
            <a:endParaRPr lang="en-US" altLang="zh-CN" sz="2800" b="1" dirty="0">
              <a:latin typeface="+mj-ea"/>
              <a:ea typeface="+mj-ea"/>
              <a:cs typeface="Times New Roman" panose="02020603050405020304" pitchFamily="18" charset="0"/>
            </a:endParaRPr>
          </a:p>
        </p:txBody>
      </p:sp>
      <p:grpSp>
        <p:nvGrpSpPr>
          <p:cNvPr id="5" name="组合 4">
            <a:extLst>
              <a:ext uri="{FF2B5EF4-FFF2-40B4-BE49-F238E27FC236}">
                <a16:creationId xmlns:a16="http://schemas.microsoft.com/office/drawing/2014/main" id="{E2EF829A-6B67-4464-9995-47B52BB8B5D0}"/>
              </a:ext>
            </a:extLst>
          </p:cNvPr>
          <p:cNvGrpSpPr/>
          <p:nvPr/>
        </p:nvGrpSpPr>
        <p:grpSpPr>
          <a:xfrm>
            <a:off x="0" y="702885"/>
            <a:ext cx="367754" cy="416780"/>
            <a:chOff x="0" y="702885"/>
            <a:chExt cx="367754" cy="416780"/>
          </a:xfrm>
        </p:grpSpPr>
        <p:pic>
          <p:nvPicPr>
            <p:cNvPr id="3" name="图片 2">
              <a:extLst>
                <a:ext uri="{FF2B5EF4-FFF2-40B4-BE49-F238E27FC236}">
                  <a16:creationId xmlns:a16="http://schemas.microsoft.com/office/drawing/2014/main" id="{37AE7E84-8AA4-473D-B5BC-053826417794}"/>
                </a:ext>
              </a:extLst>
            </p:cNvPr>
            <p:cNvPicPr>
              <a:picLocks noChangeAspect="1"/>
            </p:cNvPicPr>
            <p:nvPr/>
          </p:nvPicPr>
          <p:blipFill>
            <a:blip r:embed="rId3"/>
            <a:stretch>
              <a:fillRect/>
            </a:stretch>
          </p:blipFill>
          <p:spPr>
            <a:xfrm>
              <a:off x="0" y="702885"/>
              <a:ext cx="281354" cy="416780"/>
            </a:xfrm>
            <a:prstGeom prst="rect">
              <a:avLst/>
            </a:prstGeom>
          </p:spPr>
        </p:pic>
        <p:pic>
          <p:nvPicPr>
            <p:cNvPr id="9" name="图片 8">
              <a:extLst>
                <a:ext uri="{FF2B5EF4-FFF2-40B4-BE49-F238E27FC236}">
                  <a16:creationId xmlns:a16="http://schemas.microsoft.com/office/drawing/2014/main" id="{8B5B2EAD-1082-40EE-973B-E677BAFE5A35}"/>
                </a:ext>
              </a:extLst>
            </p:cNvPr>
            <p:cNvPicPr>
              <a:picLocks/>
            </p:cNvPicPr>
            <p:nvPr/>
          </p:nvPicPr>
          <p:blipFill>
            <a:blip r:embed="rId3"/>
            <a:stretch>
              <a:fillRect/>
            </a:stretch>
          </p:blipFill>
          <p:spPr>
            <a:xfrm>
              <a:off x="281354" y="771300"/>
              <a:ext cx="86400" cy="273600"/>
            </a:xfrm>
            <a:prstGeom prst="rect">
              <a:avLst/>
            </a:prstGeom>
          </p:spPr>
        </p:pic>
      </p:grpSp>
      <p:cxnSp>
        <p:nvCxnSpPr>
          <p:cNvPr id="10" name="直接连接符 9">
            <a:extLst>
              <a:ext uri="{FF2B5EF4-FFF2-40B4-BE49-F238E27FC236}">
                <a16:creationId xmlns:a16="http://schemas.microsoft.com/office/drawing/2014/main" id="{29F4AE27-B393-43D9-BD4C-1A05C1AC2BFF}"/>
              </a:ext>
            </a:extLst>
          </p:cNvPr>
          <p:cNvCxnSpPr>
            <a:cxnSpLocks/>
          </p:cNvCxnSpPr>
          <p:nvPr/>
        </p:nvCxnSpPr>
        <p:spPr>
          <a:xfrm>
            <a:off x="562708" y="593518"/>
            <a:ext cx="396000" cy="0"/>
          </a:xfrm>
          <a:prstGeom prst="line">
            <a:avLst/>
          </a:prstGeom>
          <a:ln w="25400">
            <a:solidFill>
              <a:srgbClr val="000000"/>
            </a:solidFill>
          </a:ln>
        </p:spPr>
        <p:style>
          <a:lnRef idx="1">
            <a:schemeClr val="accent1"/>
          </a:lnRef>
          <a:fillRef idx="0">
            <a:schemeClr val="accent1"/>
          </a:fillRef>
          <a:effectRef idx="0">
            <a:schemeClr val="accent1"/>
          </a:effectRef>
          <a:fontRef idx="minor">
            <a:schemeClr val="tx1"/>
          </a:fontRef>
        </p:style>
      </p:cxnSp>
      <p:pic>
        <p:nvPicPr>
          <p:cNvPr id="21" name="图片 20">
            <a:extLst>
              <a:ext uri="{FF2B5EF4-FFF2-40B4-BE49-F238E27FC236}">
                <a16:creationId xmlns:a16="http://schemas.microsoft.com/office/drawing/2014/main" id="{8E467501-9555-4B1A-985F-D67F0B2FB9C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748947" y="189950"/>
            <a:ext cx="2125699" cy="514818"/>
          </a:xfrm>
          <a:prstGeom prst="rect">
            <a:avLst/>
          </a:prstGeom>
        </p:spPr>
      </p:pic>
      <p:grpSp>
        <p:nvGrpSpPr>
          <p:cNvPr id="22" name="组合 21">
            <a:extLst>
              <a:ext uri="{FF2B5EF4-FFF2-40B4-BE49-F238E27FC236}">
                <a16:creationId xmlns:a16="http://schemas.microsoft.com/office/drawing/2014/main" id="{AFFABCBD-516C-455E-A593-2ABFF5FD8194}"/>
              </a:ext>
            </a:extLst>
          </p:cNvPr>
          <p:cNvGrpSpPr/>
          <p:nvPr/>
        </p:nvGrpSpPr>
        <p:grpSpPr>
          <a:xfrm>
            <a:off x="958708" y="1388647"/>
            <a:ext cx="4310560" cy="461665"/>
            <a:chOff x="1992923" y="1609795"/>
            <a:chExt cx="4310560" cy="461665"/>
          </a:xfrm>
        </p:grpSpPr>
        <p:sp>
          <p:nvSpPr>
            <p:cNvPr id="23" name="矩形 22">
              <a:extLst>
                <a:ext uri="{FF2B5EF4-FFF2-40B4-BE49-F238E27FC236}">
                  <a16:creationId xmlns:a16="http://schemas.microsoft.com/office/drawing/2014/main" id="{C35304A8-FD38-4D16-95FA-57EF91E557F0}"/>
                </a:ext>
              </a:extLst>
            </p:cNvPr>
            <p:cNvSpPr/>
            <p:nvPr/>
          </p:nvSpPr>
          <p:spPr>
            <a:xfrm>
              <a:off x="1992923" y="1840628"/>
              <a:ext cx="72000" cy="720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mj-ea"/>
                <a:ea typeface="+mj-ea"/>
              </a:endParaRPr>
            </a:p>
          </p:txBody>
        </p:sp>
        <p:sp>
          <p:nvSpPr>
            <p:cNvPr id="24" name="文本框 23">
              <a:extLst>
                <a:ext uri="{FF2B5EF4-FFF2-40B4-BE49-F238E27FC236}">
                  <a16:creationId xmlns:a16="http://schemas.microsoft.com/office/drawing/2014/main" id="{6D7010AE-A15B-45F6-B9E3-E2B442A6264D}"/>
                </a:ext>
              </a:extLst>
            </p:cNvPr>
            <p:cNvSpPr txBox="1"/>
            <p:nvPr/>
          </p:nvSpPr>
          <p:spPr>
            <a:xfrm>
              <a:off x="2178882" y="1609795"/>
              <a:ext cx="4124601" cy="461665"/>
            </a:xfrm>
            <a:prstGeom prst="rect">
              <a:avLst/>
            </a:prstGeom>
            <a:noFill/>
          </p:spPr>
          <p:txBody>
            <a:bodyPr wrap="square" rtlCol="0">
              <a:spAutoFit/>
            </a:bodyPr>
            <a:lstStyle/>
            <a:p>
              <a:r>
                <a:rPr lang="zh-CN" altLang="en-US" sz="2400" b="1" dirty="0">
                  <a:latin typeface="+mj-ea"/>
                  <a:ea typeface="+mj-ea"/>
                </a:rPr>
                <a:t>模型优点</a:t>
              </a:r>
            </a:p>
          </p:txBody>
        </p:sp>
      </p:grpSp>
      <p:sp>
        <p:nvSpPr>
          <p:cNvPr id="33" name="文本框 32">
            <a:extLst>
              <a:ext uri="{FF2B5EF4-FFF2-40B4-BE49-F238E27FC236}">
                <a16:creationId xmlns:a16="http://schemas.microsoft.com/office/drawing/2014/main" id="{40BDD976-ED20-4941-88E0-02BC113D7EB7}"/>
              </a:ext>
            </a:extLst>
          </p:cNvPr>
          <p:cNvSpPr txBox="1"/>
          <p:nvPr/>
        </p:nvSpPr>
        <p:spPr>
          <a:xfrm>
            <a:off x="1566064" y="2149416"/>
            <a:ext cx="7406407" cy="54034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zh-CN" altLang="en-US" sz="2200" dirty="0">
                <a:latin typeface="微软雅黑" panose="020B0503020204020204" pitchFamily="34" charset="-122"/>
                <a:ea typeface="微软雅黑" panose="020B0503020204020204" pitchFamily="34" charset="-122"/>
              </a:rPr>
              <a:t>嵌套命名实体识别与非嵌套命名实体识别通用</a:t>
            </a:r>
            <a:endParaRPr lang="en-US" altLang="zh-CN" sz="2200" dirty="0">
              <a:latin typeface="微软雅黑" panose="020B0503020204020204" pitchFamily="34" charset="-122"/>
              <a:ea typeface="微软雅黑" panose="020B0503020204020204" pitchFamily="34" charset="-122"/>
            </a:endParaRPr>
          </a:p>
        </p:txBody>
      </p:sp>
      <p:sp>
        <p:nvSpPr>
          <p:cNvPr id="25" name="文本框 24">
            <a:extLst>
              <a:ext uri="{FF2B5EF4-FFF2-40B4-BE49-F238E27FC236}">
                <a16:creationId xmlns:a16="http://schemas.microsoft.com/office/drawing/2014/main" id="{AC06C78C-417D-4E31-A805-6AABB42E9286}"/>
              </a:ext>
            </a:extLst>
          </p:cNvPr>
          <p:cNvSpPr txBox="1"/>
          <p:nvPr/>
        </p:nvSpPr>
        <p:spPr>
          <a:xfrm>
            <a:off x="1566064" y="2888659"/>
            <a:ext cx="5256217" cy="54034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zh-CN" altLang="en-US" sz="2200" dirty="0">
                <a:latin typeface="微软雅黑" panose="020B0503020204020204" pitchFamily="34" charset="-122"/>
                <a:ea typeface="微软雅黑" panose="020B0503020204020204" pitchFamily="34" charset="-122"/>
              </a:rPr>
              <a:t>“问题”提供了重要的先验信息</a:t>
            </a:r>
            <a:endParaRPr lang="en-US" altLang="zh-CN" sz="2200" dirty="0">
              <a:latin typeface="微软雅黑" panose="020B0503020204020204" pitchFamily="34" charset="-122"/>
              <a:ea typeface="微软雅黑" panose="020B0503020204020204" pitchFamily="34" charset="-122"/>
            </a:endParaRPr>
          </a:p>
        </p:txBody>
      </p:sp>
      <p:sp>
        <p:nvSpPr>
          <p:cNvPr id="17" name="文本框 16">
            <a:extLst>
              <a:ext uri="{FF2B5EF4-FFF2-40B4-BE49-F238E27FC236}">
                <a16:creationId xmlns:a16="http://schemas.microsoft.com/office/drawing/2014/main" id="{B462F059-BED1-4932-B73A-354E67C2F078}"/>
              </a:ext>
            </a:extLst>
          </p:cNvPr>
          <p:cNvSpPr txBox="1"/>
          <p:nvPr/>
        </p:nvSpPr>
        <p:spPr>
          <a:xfrm>
            <a:off x="1566064" y="3627903"/>
            <a:ext cx="5256217" cy="54034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zh-CN" altLang="en-US" sz="2200" dirty="0">
                <a:latin typeface="微软雅黑" panose="020B0503020204020204" pitchFamily="34" charset="-122"/>
                <a:ea typeface="微软雅黑" panose="020B0503020204020204" pitchFamily="34" charset="-122"/>
              </a:rPr>
              <a:t>为</a:t>
            </a:r>
            <a:r>
              <a:rPr lang="en-US" altLang="zh-CN" sz="2200" dirty="0">
                <a:latin typeface="微软雅黑" panose="020B0503020204020204" pitchFamily="34" charset="-122"/>
                <a:ea typeface="微软雅黑" panose="020B0503020204020204" pitchFamily="34" charset="-122"/>
              </a:rPr>
              <a:t>NER</a:t>
            </a:r>
            <a:r>
              <a:rPr lang="zh-CN" altLang="en-US" sz="2200" dirty="0">
                <a:latin typeface="微软雅黑" panose="020B0503020204020204" pitchFamily="34" charset="-122"/>
                <a:ea typeface="微软雅黑" panose="020B0503020204020204" pitchFamily="34" charset="-122"/>
              </a:rPr>
              <a:t>问题引入了一个新的解决范例</a:t>
            </a:r>
            <a:endParaRPr lang="en-US" altLang="zh-CN" sz="2200" dirty="0">
              <a:latin typeface="微软雅黑" panose="020B0503020204020204" pitchFamily="34" charset="-122"/>
              <a:ea typeface="微软雅黑" panose="020B0503020204020204" pitchFamily="34" charset="-122"/>
            </a:endParaRPr>
          </a:p>
        </p:txBody>
      </p:sp>
      <p:sp>
        <p:nvSpPr>
          <p:cNvPr id="18" name="文本框 17">
            <a:extLst>
              <a:ext uri="{FF2B5EF4-FFF2-40B4-BE49-F238E27FC236}">
                <a16:creationId xmlns:a16="http://schemas.microsoft.com/office/drawing/2014/main" id="{8A606B7C-7DE1-4AF1-9AF1-2707D07FF711}"/>
              </a:ext>
            </a:extLst>
          </p:cNvPr>
          <p:cNvSpPr txBox="1"/>
          <p:nvPr/>
        </p:nvSpPr>
        <p:spPr>
          <a:xfrm>
            <a:off x="1611673" y="4516109"/>
            <a:ext cx="5256217" cy="54034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altLang="zh-CN" sz="2200" dirty="0">
                <a:latin typeface="微软雅黑" panose="020B0503020204020204" pitchFamily="34" charset="-122"/>
                <a:ea typeface="微软雅黑" panose="020B0503020204020204" pitchFamily="34" charset="-122"/>
              </a:rPr>
              <a:t>MRC-NER</a:t>
            </a:r>
            <a:r>
              <a:rPr lang="zh-CN" altLang="en-US" sz="2200" dirty="0">
                <a:latin typeface="微软雅黑" panose="020B0503020204020204" pitchFamily="34" charset="-122"/>
                <a:ea typeface="微软雅黑" panose="020B0503020204020204" pitchFamily="34" charset="-122"/>
              </a:rPr>
              <a:t>数据集的构建</a:t>
            </a:r>
            <a:endParaRPr lang="en-US" altLang="zh-CN" sz="22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142792146"/>
      </p:ext>
    </p:extLst>
  </p:cSld>
  <p:clrMapOvr>
    <a:masterClrMapping/>
  </p:clrMapOvr>
  <p:transition spd="med">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562707" y="646490"/>
            <a:ext cx="8695593" cy="523220"/>
          </a:xfrm>
          <a:prstGeom prst="rect">
            <a:avLst/>
          </a:prstGeom>
          <a:noFill/>
        </p:spPr>
        <p:txBody>
          <a:bodyPr wrap="square" rtlCol="0">
            <a:spAutoFit/>
          </a:bodyPr>
          <a:lstStyle/>
          <a:p>
            <a:r>
              <a:rPr lang="en-US" altLang="zh-CN" sz="2800" b="1" dirty="0">
                <a:latin typeface="+mj-ea"/>
                <a:ea typeface="+mj-ea"/>
                <a:cs typeface="Times New Roman" panose="02020603050405020304" pitchFamily="18" charset="0"/>
              </a:rPr>
              <a:t>MRC-NER</a:t>
            </a:r>
            <a:r>
              <a:rPr lang="zh-CN" altLang="en-US" sz="2800" b="1" dirty="0">
                <a:latin typeface="+mj-ea"/>
                <a:ea typeface="+mj-ea"/>
                <a:cs typeface="Times New Roman" panose="02020603050405020304" pitchFamily="18" charset="0"/>
              </a:rPr>
              <a:t>：基于机器阅读理解的嵌套命名实体识别</a:t>
            </a:r>
            <a:endParaRPr lang="en-US" altLang="zh-CN" sz="2800" b="1" dirty="0">
              <a:latin typeface="+mj-ea"/>
              <a:ea typeface="+mj-ea"/>
              <a:cs typeface="Times New Roman" panose="02020603050405020304" pitchFamily="18" charset="0"/>
            </a:endParaRPr>
          </a:p>
        </p:txBody>
      </p:sp>
      <p:grpSp>
        <p:nvGrpSpPr>
          <p:cNvPr id="5" name="组合 4">
            <a:extLst>
              <a:ext uri="{FF2B5EF4-FFF2-40B4-BE49-F238E27FC236}">
                <a16:creationId xmlns:a16="http://schemas.microsoft.com/office/drawing/2014/main" id="{E2EF829A-6B67-4464-9995-47B52BB8B5D0}"/>
              </a:ext>
            </a:extLst>
          </p:cNvPr>
          <p:cNvGrpSpPr/>
          <p:nvPr/>
        </p:nvGrpSpPr>
        <p:grpSpPr>
          <a:xfrm>
            <a:off x="0" y="702885"/>
            <a:ext cx="367754" cy="416780"/>
            <a:chOff x="0" y="702885"/>
            <a:chExt cx="367754" cy="416780"/>
          </a:xfrm>
        </p:grpSpPr>
        <p:pic>
          <p:nvPicPr>
            <p:cNvPr id="3" name="图片 2">
              <a:extLst>
                <a:ext uri="{FF2B5EF4-FFF2-40B4-BE49-F238E27FC236}">
                  <a16:creationId xmlns:a16="http://schemas.microsoft.com/office/drawing/2014/main" id="{37AE7E84-8AA4-473D-B5BC-053826417794}"/>
                </a:ext>
              </a:extLst>
            </p:cNvPr>
            <p:cNvPicPr>
              <a:picLocks noChangeAspect="1"/>
            </p:cNvPicPr>
            <p:nvPr/>
          </p:nvPicPr>
          <p:blipFill>
            <a:blip r:embed="rId3"/>
            <a:stretch>
              <a:fillRect/>
            </a:stretch>
          </p:blipFill>
          <p:spPr>
            <a:xfrm>
              <a:off x="0" y="702885"/>
              <a:ext cx="281354" cy="416780"/>
            </a:xfrm>
            <a:prstGeom prst="rect">
              <a:avLst/>
            </a:prstGeom>
          </p:spPr>
        </p:pic>
        <p:pic>
          <p:nvPicPr>
            <p:cNvPr id="9" name="图片 8">
              <a:extLst>
                <a:ext uri="{FF2B5EF4-FFF2-40B4-BE49-F238E27FC236}">
                  <a16:creationId xmlns:a16="http://schemas.microsoft.com/office/drawing/2014/main" id="{8B5B2EAD-1082-40EE-973B-E677BAFE5A35}"/>
                </a:ext>
              </a:extLst>
            </p:cNvPr>
            <p:cNvPicPr>
              <a:picLocks/>
            </p:cNvPicPr>
            <p:nvPr/>
          </p:nvPicPr>
          <p:blipFill>
            <a:blip r:embed="rId3"/>
            <a:stretch>
              <a:fillRect/>
            </a:stretch>
          </p:blipFill>
          <p:spPr>
            <a:xfrm>
              <a:off x="281354" y="771300"/>
              <a:ext cx="86400" cy="273600"/>
            </a:xfrm>
            <a:prstGeom prst="rect">
              <a:avLst/>
            </a:prstGeom>
          </p:spPr>
        </p:pic>
      </p:grpSp>
      <p:cxnSp>
        <p:nvCxnSpPr>
          <p:cNvPr id="10" name="直接连接符 9">
            <a:extLst>
              <a:ext uri="{FF2B5EF4-FFF2-40B4-BE49-F238E27FC236}">
                <a16:creationId xmlns:a16="http://schemas.microsoft.com/office/drawing/2014/main" id="{29F4AE27-B393-43D9-BD4C-1A05C1AC2BFF}"/>
              </a:ext>
            </a:extLst>
          </p:cNvPr>
          <p:cNvCxnSpPr>
            <a:cxnSpLocks/>
          </p:cNvCxnSpPr>
          <p:nvPr/>
        </p:nvCxnSpPr>
        <p:spPr>
          <a:xfrm>
            <a:off x="562708" y="593518"/>
            <a:ext cx="396000" cy="0"/>
          </a:xfrm>
          <a:prstGeom prst="line">
            <a:avLst/>
          </a:prstGeom>
          <a:ln w="25400">
            <a:solidFill>
              <a:srgbClr val="000000"/>
            </a:solidFill>
          </a:ln>
        </p:spPr>
        <p:style>
          <a:lnRef idx="1">
            <a:schemeClr val="accent1"/>
          </a:lnRef>
          <a:fillRef idx="0">
            <a:schemeClr val="accent1"/>
          </a:fillRef>
          <a:effectRef idx="0">
            <a:schemeClr val="accent1"/>
          </a:effectRef>
          <a:fontRef idx="minor">
            <a:schemeClr val="tx1"/>
          </a:fontRef>
        </p:style>
      </p:cxnSp>
      <p:pic>
        <p:nvPicPr>
          <p:cNvPr id="21" name="图片 20">
            <a:extLst>
              <a:ext uri="{FF2B5EF4-FFF2-40B4-BE49-F238E27FC236}">
                <a16:creationId xmlns:a16="http://schemas.microsoft.com/office/drawing/2014/main" id="{8E467501-9555-4B1A-985F-D67F0B2FB9C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748947" y="189950"/>
            <a:ext cx="2125699" cy="514818"/>
          </a:xfrm>
          <a:prstGeom prst="rect">
            <a:avLst/>
          </a:prstGeom>
        </p:spPr>
      </p:pic>
      <p:grpSp>
        <p:nvGrpSpPr>
          <p:cNvPr id="22" name="组合 21">
            <a:extLst>
              <a:ext uri="{FF2B5EF4-FFF2-40B4-BE49-F238E27FC236}">
                <a16:creationId xmlns:a16="http://schemas.microsoft.com/office/drawing/2014/main" id="{AFFABCBD-516C-455E-A593-2ABFF5FD8194}"/>
              </a:ext>
            </a:extLst>
          </p:cNvPr>
          <p:cNvGrpSpPr/>
          <p:nvPr/>
        </p:nvGrpSpPr>
        <p:grpSpPr>
          <a:xfrm>
            <a:off x="958708" y="1388647"/>
            <a:ext cx="4310560" cy="461665"/>
            <a:chOff x="1992923" y="1609795"/>
            <a:chExt cx="4310560" cy="461665"/>
          </a:xfrm>
        </p:grpSpPr>
        <p:sp>
          <p:nvSpPr>
            <p:cNvPr id="23" name="矩形 22">
              <a:extLst>
                <a:ext uri="{FF2B5EF4-FFF2-40B4-BE49-F238E27FC236}">
                  <a16:creationId xmlns:a16="http://schemas.microsoft.com/office/drawing/2014/main" id="{C35304A8-FD38-4D16-95FA-57EF91E557F0}"/>
                </a:ext>
              </a:extLst>
            </p:cNvPr>
            <p:cNvSpPr/>
            <p:nvPr/>
          </p:nvSpPr>
          <p:spPr>
            <a:xfrm>
              <a:off x="1992923" y="1840628"/>
              <a:ext cx="72000" cy="720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mj-ea"/>
                <a:ea typeface="+mj-ea"/>
              </a:endParaRPr>
            </a:p>
          </p:txBody>
        </p:sp>
        <p:sp>
          <p:nvSpPr>
            <p:cNvPr id="24" name="文本框 23">
              <a:extLst>
                <a:ext uri="{FF2B5EF4-FFF2-40B4-BE49-F238E27FC236}">
                  <a16:creationId xmlns:a16="http://schemas.microsoft.com/office/drawing/2014/main" id="{6D7010AE-A15B-45F6-B9E3-E2B442A6264D}"/>
                </a:ext>
              </a:extLst>
            </p:cNvPr>
            <p:cNvSpPr txBox="1"/>
            <p:nvPr/>
          </p:nvSpPr>
          <p:spPr>
            <a:xfrm>
              <a:off x="2178882" y="1609795"/>
              <a:ext cx="4124601" cy="461665"/>
            </a:xfrm>
            <a:prstGeom prst="rect">
              <a:avLst/>
            </a:prstGeom>
            <a:noFill/>
          </p:spPr>
          <p:txBody>
            <a:bodyPr wrap="square" rtlCol="0">
              <a:spAutoFit/>
            </a:bodyPr>
            <a:lstStyle/>
            <a:p>
              <a:r>
                <a:rPr lang="zh-CN" altLang="en-US" sz="2400" b="1" dirty="0">
                  <a:latin typeface="+mj-ea"/>
                  <a:ea typeface="+mj-ea"/>
                </a:rPr>
                <a:t>输入</a:t>
              </a:r>
            </a:p>
          </p:txBody>
        </p:sp>
      </p:grpSp>
      <mc:AlternateContent xmlns:mc="http://schemas.openxmlformats.org/markup-compatibility/2006">
        <mc:Choice xmlns:a14="http://schemas.microsoft.com/office/drawing/2010/main" Requires="a14">
          <p:sp>
            <p:nvSpPr>
              <p:cNvPr id="15" name="文本框 14">
                <a:extLst>
                  <a:ext uri="{FF2B5EF4-FFF2-40B4-BE49-F238E27FC236}">
                    <a16:creationId xmlns:a16="http://schemas.microsoft.com/office/drawing/2014/main" id="{2F2873F3-15E8-47A6-B7B9-E631B19E5BA9}"/>
                  </a:ext>
                </a:extLst>
              </p:cNvPr>
              <p:cNvSpPr txBox="1"/>
              <p:nvPr/>
            </p:nvSpPr>
            <p:spPr>
              <a:xfrm>
                <a:off x="562707" y="2404848"/>
                <a:ext cx="4870592" cy="1048172"/>
              </a:xfrm>
              <a:prstGeom prst="rect">
                <a:avLst/>
              </a:prstGeom>
              <a:noFill/>
            </p:spPr>
            <p:txBody>
              <a:bodyPr wrap="square">
                <a:spAutoFit/>
              </a:bodyPr>
              <a:lstStyle/>
              <a:p>
                <a:pPr>
                  <a:lnSpc>
                    <a:spcPct val="150000"/>
                  </a:lnSpc>
                </a:pPr>
                <a:r>
                  <a:rPr lang="zh-CN" altLang="en-US" sz="2200" dirty="0">
                    <a:latin typeface="微软雅黑" panose="020B0503020204020204" pitchFamily="34" charset="-122"/>
                    <a:ea typeface="微软雅黑" panose="020B0503020204020204" pitchFamily="34" charset="-122"/>
                  </a:rPr>
                  <a:t>输入</a:t>
                </a:r>
                <a:r>
                  <a:rPr lang="en-US" altLang="zh-CN" sz="2200" dirty="0">
                    <a:latin typeface="微软雅黑" panose="020B0503020204020204" pitchFamily="34" charset="-122"/>
                    <a:ea typeface="微软雅黑" panose="020B0503020204020204" pitchFamily="34" charset="-122"/>
                  </a:rPr>
                  <a:t>Token</a:t>
                </a:r>
                <a:r>
                  <a:rPr lang="zh-CN" altLang="en-US" sz="2200" dirty="0">
                    <a:latin typeface="微软雅黑" panose="020B0503020204020204" pitchFamily="34" charset="-122"/>
                    <a:ea typeface="微软雅黑" panose="020B0503020204020204" pitchFamily="34" charset="-122"/>
                  </a:rPr>
                  <a:t>序列：</a:t>
                </a:r>
                <a14:m>
                  <m:oMath xmlns:m="http://schemas.openxmlformats.org/officeDocument/2006/math">
                    <m:r>
                      <a:rPr lang="en-US" altLang="zh-CN" sz="2200" b="0" i="1" smtClean="0">
                        <a:latin typeface="Cambria Math" panose="02040503050406030204" pitchFamily="18" charset="0"/>
                        <a:ea typeface="微软雅黑" panose="020B0503020204020204" pitchFamily="34" charset="-122"/>
                      </a:rPr>
                      <m:t>𝑋</m:t>
                    </m:r>
                    <m:r>
                      <a:rPr lang="en-US" altLang="zh-CN" sz="2200" b="0" i="1" smtClean="0">
                        <a:latin typeface="Cambria Math" panose="02040503050406030204" pitchFamily="18" charset="0"/>
                        <a:ea typeface="微软雅黑" panose="020B0503020204020204" pitchFamily="34" charset="-122"/>
                      </a:rPr>
                      <m:t>=</m:t>
                    </m:r>
                    <m:r>
                      <m:rPr>
                        <m:lit/>
                      </m:rPr>
                      <a:rPr lang="en-US" altLang="zh-CN" sz="2200" b="0" i="1" smtClean="0">
                        <a:latin typeface="Cambria Math" panose="02040503050406030204" pitchFamily="18" charset="0"/>
                        <a:ea typeface="微软雅黑" panose="020B0503020204020204" pitchFamily="34" charset="-122"/>
                      </a:rPr>
                      <m:t>{</m:t>
                    </m:r>
                    <m:sSub>
                      <m:sSubPr>
                        <m:ctrlPr>
                          <a:rPr lang="en-US" altLang="zh-CN" sz="2200" b="0" i="1" smtClean="0">
                            <a:latin typeface="Cambria Math" panose="02040503050406030204" pitchFamily="18" charset="0"/>
                            <a:ea typeface="微软雅黑" panose="020B0503020204020204" pitchFamily="34" charset="-122"/>
                          </a:rPr>
                        </m:ctrlPr>
                      </m:sSubPr>
                      <m:e>
                        <m:r>
                          <a:rPr lang="en-US" altLang="zh-CN" sz="2200" b="0" i="1" smtClean="0">
                            <a:latin typeface="Cambria Math" panose="02040503050406030204" pitchFamily="18" charset="0"/>
                            <a:ea typeface="微软雅黑" panose="020B0503020204020204" pitchFamily="34" charset="-122"/>
                          </a:rPr>
                          <m:t>𝑥</m:t>
                        </m:r>
                      </m:e>
                      <m:sub>
                        <m:r>
                          <a:rPr lang="en-US" altLang="zh-CN" sz="2200" b="0" i="1" smtClean="0">
                            <a:latin typeface="Cambria Math" panose="02040503050406030204" pitchFamily="18" charset="0"/>
                            <a:ea typeface="微软雅黑" panose="020B0503020204020204" pitchFamily="34" charset="-122"/>
                          </a:rPr>
                          <m:t>1</m:t>
                        </m:r>
                      </m:sub>
                    </m:sSub>
                    <m:r>
                      <a:rPr lang="en-US" altLang="zh-CN" sz="2200" b="0" i="1" smtClean="0">
                        <a:latin typeface="Cambria Math" panose="02040503050406030204" pitchFamily="18" charset="0"/>
                        <a:ea typeface="微软雅黑" panose="020B0503020204020204" pitchFamily="34" charset="-122"/>
                      </a:rPr>
                      <m:t>,</m:t>
                    </m:r>
                    <m:sSub>
                      <m:sSubPr>
                        <m:ctrlPr>
                          <a:rPr lang="en-US" altLang="zh-CN" sz="2200" b="0" i="1" smtClean="0">
                            <a:latin typeface="Cambria Math" panose="02040503050406030204" pitchFamily="18" charset="0"/>
                            <a:ea typeface="微软雅黑" panose="020B0503020204020204" pitchFamily="34" charset="-122"/>
                          </a:rPr>
                        </m:ctrlPr>
                      </m:sSubPr>
                      <m:e>
                        <m:r>
                          <a:rPr lang="en-US" altLang="zh-CN" sz="2200" b="0" i="1" smtClean="0">
                            <a:latin typeface="Cambria Math" panose="02040503050406030204" pitchFamily="18" charset="0"/>
                            <a:ea typeface="微软雅黑" panose="020B0503020204020204" pitchFamily="34" charset="-122"/>
                          </a:rPr>
                          <m:t>𝑥</m:t>
                        </m:r>
                      </m:e>
                      <m:sub>
                        <m:r>
                          <a:rPr lang="en-US" altLang="zh-CN" sz="2200" b="0" i="1" smtClean="0">
                            <a:latin typeface="Cambria Math" panose="02040503050406030204" pitchFamily="18" charset="0"/>
                            <a:ea typeface="微软雅黑" panose="020B0503020204020204" pitchFamily="34" charset="-122"/>
                          </a:rPr>
                          <m:t>2</m:t>
                        </m:r>
                      </m:sub>
                    </m:sSub>
                    <m:r>
                      <a:rPr lang="en-US" altLang="zh-CN" sz="2200" b="0" i="1" smtClean="0">
                        <a:latin typeface="Cambria Math" panose="02040503050406030204" pitchFamily="18" charset="0"/>
                        <a:ea typeface="微软雅黑" panose="020B0503020204020204" pitchFamily="34" charset="-122"/>
                      </a:rPr>
                      <m:t>,⋯,</m:t>
                    </m:r>
                    <m:sSub>
                      <m:sSubPr>
                        <m:ctrlPr>
                          <a:rPr lang="en-US" altLang="zh-CN" sz="2200" b="0" i="1" smtClean="0">
                            <a:latin typeface="Cambria Math" panose="02040503050406030204" pitchFamily="18" charset="0"/>
                            <a:ea typeface="微软雅黑" panose="020B0503020204020204" pitchFamily="34" charset="-122"/>
                          </a:rPr>
                        </m:ctrlPr>
                      </m:sSubPr>
                      <m:e>
                        <m:r>
                          <a:rPr lang="en-US" altLang="zh-CN" sz="2200" b="0" i="1" smtClean="0">
                            <a:latin typeface="Cambria Math" panose="02040503050406030204" pitchFamily="18" charset="0"/>
                            <a:ea typeface="微软雅黑" panose="020B0503020204020204" pitchFamily="34" charset="-122"/>
                          </a:rPr>
                          <m:t>𝑥</m:t>
                        </m:r>
                      </m:e>
                      <m:sub>
                        <m:r>
                          <a:rPr lang="en-US" altLang="zh-CN" sz="2200" b="0" i="1" smtClean="0">
                            <a:latin typeface="Cambria Math" panose="02040503050406030204" pitchFamily="18" charset="0"/>
                            <a:ea typeface="微软雅黑" panose="020B0503020204020204" pitchFamily="34" charset="-122"/>
                          </a:rPr>
                          <m:t>𝑛</m:t>
                        </m:r>
                      </m:sub>
                    </m:sSub>
                    <m:r>
                      <a:rPr lang="en-US" altLang="zh-CN" sz="2200" b="0" i="1" smtClean="0">
                        <a:latin typeface="Cambria Math" panose="02040503050406030204" pitchFamily="18" charset="0"/>
                        <a:ea typeface="微软雅黑" panose="020B0503020204020204" pitchFamily="34" charset="-122"/>
                      </a:rPr>
                      <m:t>}</m:t>
                    </m:r>
                    <m:r>
                      <a:rPr lang="zh-CN" altLang="en-US" sz="2200" i="1">
                        <a:latin typeface="Cambria Math" panose="02040503050406030204" pitchFamily="18" charset="0"/>
                        <a:ea typeface="微软雅黑" panose="020B0503020204020204" pitchFamily="34" charset="-122"/>
                      </a:rPr>
                      <m:t>；</m:t>
                    </m:r>
                  </m:oMath>
                </a14:m>
                <a:endParaRPr lang="en-US" altLang="zh-CN" sz="2200" dirty="0">
                  <a:latin typeface="微软雅黑" panose="020B0503020204020204" pitchFamily="34" charset="-122"/>
                  <a:ea typeface="微软雅黑" panose="020B0503020204020204" pitchFamily="34" charset="-122"/>
                </a:endParaRPr>
              </a:p>
              <a:p>
                <a:pPr>
                  <a:lnSpc>
                    <a:spcPct val="150000"/>
                  </a:lnSpc>
                </a:pPr>
                <a:r>
                  <a:rPr lang="zh-CN" altLang="en-US" sz="2200" b="0" dirty="0">
                    <a:latin typeface="微软雅黑" panose="020B0503020204020204" pitchFamily="34" charset="-122"/>
                    <a:ea typeface="微软雅黑" panose="020B0503020204020204" pitchFamily="34" charset="-122"/>
                  </a:rPr>
                  <a:t>标签序列</a:t>
                </a:r>
                <a14:m>
                  <m:oMath xmlns:m="http://schemas.openxmlformats.org/officeDocument/2006/math">
                    <m:r>
                      <a:rPr lang="en-US" altLang="zh-CN" sz="2200" b="0" i="1" smtClean="0">
                        <a:latin typeface="Cambria Math" panose="02040503050406030204" pitchFamily="18" charset="0"/>
                        <a:ea typeface="微软雅黑" panose="020B0503020204020204" pitchFamily="34" charset="-122"/>
                      </a:rPr>
                      <m:t>𝑌</m:t>
                    </m:r>
                    <m:r>
                      <a:rPr lang="en-US" altLang="zh-CN" sz="2200" b="0" i="1" smtClean="0">
                        <a:latin typeface="Cambria Math" panose="02040503050406030204" pitchFamily="18" charset="0"/>
                        <a:ea typeface="微软雅黑" panose="020B0503020204020204" pitchFamily="34" charset="-122"/>
                      </a:rPr>
                      <m:t>=</m:t>
                    </m:r>
                    <m:d>
                      <m:dPr>
                        <m:begChr m:val="{"/>
                        <m:endChr m:val="}"/>
                        <m:ctrlPr>
                          <a:rPr lang="en-US" altLang="zh-CN" sz="2200" b="0" i="1" smtClean="0">
                            <a:latin typeface="Cambria Math" panose="02040503050406030204" pitchFamily="18" charset="0"/>
                            <a:ea typeface="微软雅黑" panose="020B0503020204020204" pitchFamily="34" charset="-122"/>
                          </a:rPr>
                        </m:ctrlPr>
                      </m:dPr>
                      <m:e>
                        <m:sSub>
                          <m:sSubPr>
                            <m:ctrlPr>
                              <a:rPr lang="en-US" altLang="zh-CN" sz="2200" b="0" i="1" smtClean="0">
                                <a:latin typeface="Cambria Math" panose="02040503050406030204" pitchFamily="18" charset="0"/>
                                <a:ea typeface="微软雅黑" panose="020B0503020204020204" pitchFamily="34" charset="-122"/>
                              </a:rPr>
                            </m:ctrlPr>
                          </m:sSubPr>
                          <m:e>
                            <m:r>
                              <a:rPr lang="en-US" altLang="zh-CN" sz="2200" b="0" i="1" smtClean="0">
                                <a:latin typeface="Cambria Math" panose="02040503050406030204" pitchFamily="18" charset="0"/>
                                <a:ea typeface="微软雅黑" panose="020B0503020204020204" pitchFamily="34" charset="-122"/>
                              </a:rPr>
                              <m:t>𝑦</m:t>
                            </m:r>
                          </m:e>
                          <m:sub>
                            <m:r>
                              <a:rPr lang="en-US" altLang="zh-CN" sz="2200" b="0" i="1" smtClean="0">
                                <a:latin typeface="Cambria Math" panose="02040503050406030204" pitchFamily="18" charset="0"/>
                                <a:ea typeface="微软雅黑" panose="020B0503020204020204" pitchFamily="34" charset="-122"/>
                              </a:rPr>
                              <m:t>1</m:t>
                            </m:r>
                          </m:sub>
                        </m:sSub>
                        <m:r>
                          <a:rPr lang="en-US" altLang="zh-CN" sz="2200" b="0" i="1" smtClean="0">
                            <a:latin typeface="Cambria Math" panose="02040503050406030204" pitchFamily="18" charset="0"/>
                            <a:ea typeface="微软雅黑" panose="020B0503020204020204" pitchFamily="34" charset="-122"/>
                          </a:rPr>
                          <m:t>,</m:t>
                        </m:r>
                        <m:sSub>
                          <m:sSubPr>
                            <m:ctrlPr>
                              <a:rPr lang="en-US" altLang="zh-CN" sz="2200" b="0" i="1" smtClean="0">
                                <a:latin typeface="Cambria Math" panose="02040503050406030204" pitchFamily="18" charset="0"/>
                                <a:ea typeface="微软雅黑" panose="020B0503020204020204" pitchFamily="34" charset="-122"/>
                              </a:rPr>
                            </m:ctrlPr>
                          </m:sSubPr>
                          <m:e>
                            <m:r>
                              <a:rPr lang="en-US" altLang="zh-CN" sz="2200" b="0" i="1" smtClean="0">
                                <a:latin typeface="Cambria Math" panose="02040503050406030204" pitchFamily="18" charset="0"/>
                                <a:ea typeface="微软雅黑" panose="020B0503020204020204" pitchFamily="34" charset="-122"/>
                              </a:rPr>
                              <m:t>𝑦</m:t>
                            </m:r>
                          </m:e>
                          <m:sub>
                            <m:r>
                              <a:rPr lang="en-US" altLang="zh-CN" sz="2200" b="0" i="1" smtClean="0">
                                <a:latin typeface="Cambria Math" panose="02040503050406030204" pitchFamily="18" charset="0"/>
                                <a:ea typeface="微软雅黑" panose="020B0503020204020204" pitchFamily="34" charset="-122"/>
                              </a:rPr>
                              <m:t>2</m:t>
                            </m:r>
                          </m:sub>
                        </m:sSub>
                        <m:r>
                          <a:rPr lang="en-US" altLang="zh-CN" sz="2200" b="0" i="1" smtClean="0">
                            <a:latin typeface="Cambria Math" panose="02040503050406030204" pitchFamily="18" charset="0"/>
                            <a:ea typeface="微软雅黑" panose="020B0503020204020204" pitchFamily="34" charset="-122"/>
                          </a:rPr>
                          <m:t>,⋯, </m:t>
                        </m:r>
                        <m:sSub>
                          <m:sSubPr>
                            <m:ctrlPr>
                              <a:rPr lang="en-US" altLang="zh-CN" sz="2200" b="0" i="1" smtClean="0">
                                <a:latin typeface="Cambria Math" panose="02040503050406030204" pitchFamily="18" charset="0"/>
                                <a:ea typeface="微软雅黑" panose="020B0503020204020204" pitchFamily="34" charset="-122"/>
                              </a:rPr>
                            </m:ctrlPr>
                          </m:sSubPr>
                          <m:e>
                            <m:r>
                              <a:rPr lang="en-US" altLang="zh-CN" sz="2200" b="0" i="1" smtClean="0">
                                <a:latin typeface="Cambria Math" panose="02040503050406030204" pitchFamily="18" charset="0"/>
                                <a:ea typeface="微软雅黑" panose="020B0503020204020204" pitchFamily="34" charset="-122"/>
                              </a:rPr>
                              <m:t>𝑦</m:t>
                            </m:r>
                          </m:e>
                          <m:sub>
                            <m:r>
                              <a:rPr lang="en-US" altLang="zh-CN" sz="2200" b="0" i="1" smtClean="0">
                                <a:latin typeface="Cambria Math" panose="02040503050406030204" pitchFamily="18" charset="0"/>
                                <a:ea typeface="微软雅黑" panose="020B0503020204020204" pitchFamily="34" charset="-122"/>
                              </a:rPr>
                              <m:t>𝑚</m:t>
                            </m:r>
                          </m:sub>
                        </m:sSub>
                      </m:e>
                    </m:d>
                  </m:oMath>
                </a14:m>
                <a:endParaRPr lang="en-US" altLang="zh-CN" sz="2200" b="0" dirty="0">
                  <a:latin typeface="微软雅黑" panose="020B0503020204020204" pitchFamily="34" charset="-122"/>
                  <a:ea typeface="微软雅黑" panose="020B0503020204020204" pitchFamily="34" charset="-122"/>
                </a:endParaRPr>
              </a:p>
            </p:txBody>
          </p:sp>
        </mc:Choice>
        <mc:Fallback>
          <p:sp>
            <p:nvSpPr>
              <p:cNvPr id="15" name="文本框 14">
                <a:extLst>
                  <a:ext uri="{FF2B5EF4-FFF2-40B4-BE49-F238E27FC236}">
                    <a16:creationId xmlns:a16="http://schemas.microsoft.com/office/drawing/2014/main" id="{2F2873F3-15E8-47A6-B7B9-E631B19E5BA9}"/>
                  </a:ext>
                </a:extLst>
              </p:cNvPr>
              <p:cNvSpPr txBox="1">
                <a:spLocks noRot="1" noChangeAspect="1" noMove="1" noResize="1" noEditPoints="1" noAdjustHandles="1" noChangeArrowheads="1" noChangeShapeType="1" noTextEdit="1"/>
              </p:cNvSpPr>
              <p:nvPr/>
            </p:nvSpPr>
            <p:spPr>
              <a:xfrm>
                <a:off x="562707" y="2404848"/>
                <a:ext cx="4870592" cy="1048172"/>
              </a:xfrm>
              <a:prstGeom prst="rect">
                <a:avLst/>
              </a:prstGeom>
              <a:blipFill>
                <a:blip r:embed="rId5"/>
                <a:stretch>
                  <a:fillRect l="-1627" b="-11047"/>
                </a:stretch>
              </a:blipFill>
            </p:spPr>
            <p:txBody>
              <a:bodyPr/>
              <a:lstStyle/>
              <a:p>
                <a:r>
                  <a:rPr lang="zh-CN" altLang="en-US">
                    <a:noFill/>
                  </a:rPr>
                  <a:t> </a:t>
                </a:r>
              </a:p>
            </p:txBody>
          </p:sp>
        </mc:Fallback>
      </mc:AlternateContent>
      <p:sp>
        <p:nvSpPr>
          <p:cNvPr id="16" name="文本框 15">
            <a:extLst>
              <a:ext uri="{FF2B5EF4-FFF2-40B4-BE49-F238E27FC236}">
                <a16:creationId xmlns:a16="http://schemas.microsoft.com/office/drawing/2014/main" id="{B1679F6B-A2C6-4B7C-A5A2-CDA0C9393EB9}"/>
              </a:ext>
            </a:extLst>
          </p:cNvPr>
          <p:cNvSpPr txBox="1"/>
          <p:nvPr/>
        </p:nvSpPr>
        <p:spPr>
          <a:xfrm>
            <a:off x="2130688" y="1864507"/>
            <a:ext cx="1734631" cy="499624"/>
          </a:xfrm>
          <a:prstGeom prst="rect">
            <a:avLst/>
          </a:prstGeom>
          <a:noFill/>
        </p:spPr>
        <p:txBody>
          <a:bodyPr wrap="square">
            <a:spAutoFit/>
          </a:bodyPr>
          <a:lstStyle/>
          <a:p>
            <a:pPr algn="ctr">
              <a:lnSpc>
                <a:spcPct val="150000"/>
              </a:lnSpc>
            </a:pPr>
            <a:r>
              <a:rPr lang="zh-CN" altLang="en-US" sz="2000" dirty="0">
                <a:latin typeface="微软雅黑" panose="020B0503020204020204" pitchFamily="34" charset="-122"/>
                <a:ea typeface="微软雅黑" panose="020B0503020204020204" pitchFamily="34" charset="-122"/>
              </a:rPr>
              <a:t>序列标注格式</a:t>
            </a:r>
            <a:endParaRPr lang="en-US" altLang="zh-CN" sz="2000" b="0" dirty="0">
              <a:latin typeface="微软雅黑" panose="020B0503020204020204" pitchFamily="34" charset="-122"/>
              <a:ea typeface="微软雅黑" panose="020B0503020204020204" pitchFamily="34" charset="-122"/>
            </a:endParaRPr>
          </a:p>
        </p:txBody>
      </p:sp>
      <p:sp>
        <p:nvSpPr>
          <p:cNvPr id="6" name="箭头: 右 5">
            <a:extLst>
              <a:ext uri="{FF2B5EF4-FFF2-40B4-BE49-F238E27FC236}">
                <a16:creationId xmlns:a16="http://schemas.microsoft.com/office/drawing/2014/main" id="{DA88CCEA-9DD6-4CD0-8CF4-C172C2D592BB}"/>
              </a:ext>
            </a:extLst>
          </p:cNvPr>
          <p:cNvSpPr/>
          <p:nvPr/>
        </p:nvSpPr>
        <p:spPr>
          <a:xfrm>
            <a:off x="5830016" y="2667324"/>
            <a:ext cx="928687" cy="523220"/>
          </a:xfrm>
          <a:prstGeom prst="rightArrow">
            <a:avLst>
              <a:gd name="adj1" fmla="val 50000"/>
              <a:gd name="adj2" fmla="val 63654"/>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mc:AlternateContent xmlns:mc="http://schemas.openxmlformats.org/markup-compatibility/2006">
        <mc:Choice xmlns:a14="http://schemas.microsoft.com/office/drawing/2010/main" Requires="a14">
          <p:sp>
            <p:nvSpPr>
              <p:cNvPr id="20" name="文本框 19">
                <a:extLst>
                  <a:ext uri="{FF2B5EF4-FFF2-40B4-BE49-F238E27FC236}">
                    <a16:creationId xmlns:a16="http://schemas.microsoft.com/office/drawing/2014/main" id="{41C47079-DEDC-431E-A0C4-27DB4B6EF128}"/>
                  </a:ext>
                </a:extLst>
              </p:cNvPr>
              <p:cNvSpPr txBox="1"/>
              <p:nvPr/>
            </p:nvSpPr>
            <p:spPr>
              <a:xfrm>
                <a:off x="6823004" y="2627922"/>
                <a:ext cx="4870592" cy="602024"/>
              </a:xfrm>
              <a:prstGeom prst="rect">
                <a:avLst/>
              </a:prstGeom>
              <a:noFill/>
            </p:spPr>
            <p:txBody>
              <a:bodyPr wrap="square">
                <a:spAutoFit/>
              </a:bodyPr>
              <a:lstStyle/>
              <a:p>
                <a:pPr>
                  <a:lnSpc>
                    <a:spcPct val="150000"/>
                  </a:lnSpc>
                </a:pPr>
                <a14:m>
                  <m:oMathPara xmlns:m="http://schemas.openxmlformats.org/officeDocument/2006/math">
                    <m:oMathParaPr>
                      <m:jc m:val="centerGroup"/>
                    </m:oMathParaPr>
                    <m:oMath xmlns:m="http://schemas.openxmlformats.org/officeDocument/2006/math">
                      <m:r>
                        <a:rPr lang="en-US" altLang="zh-CN" sz="2200" b="0" i="1" smtClean="0">
                          <a:latin typeface="Cambria Math" panose="02040503050406030204" pitchFamily="18" charset="0"/>
                          <a:ea typeface="微软雅黑" panose="020B0503020204020204" pitchFamily="34" charset="-122"/>
                        </a:rPr>
                        <m:t>[</m:t>
                      </m:r>
                      <m:d>
                        <m:dPr>
                          <m:ctrlPr>
                            <a:rPr lang="en-US" altLang="zh-CN" sz="2200" b="0" i="1" smtClean="0">
                              <a:latin typeface="Cambria Math" panose="02040503050406030204" pitchFamily="18" charset="0"/>
                              <a:ea typeface="微软雅黑" panose="020B0503020204020204" pitchFamily="34" charset="-122"/>
                            </a:rPr>
                          </m:ctrlPr>
                        </m:dPr>
                        <m:e>
                          <m:r>
                            <a:rPr lang="en-US" altLang="zh-CN" sz="2200" b="0" i="1" smtClean="0">
                              <a:latin typeface="Cambria Math" panose="02040503050406030204" pitchFamily="18" charset="0"/>
                              <a:ea typeface="微软雅黑" panose="020B0503020204020204" pitchFamily="34" charset="-122"/>
                            </a:rPr>
                            <m:t>𝑞𝑢𝑒𝑟𝑦</m:t>
                          </m:r>
                          <m:r>
                            <a:rPr lang="en-US" altLang="zh-CN" sz="2200" b="0" i="1" smtClean="0">
                              <a:latin typeface="Cambria Math" panose="02040503050406030204" pitchFamily="18" charset="0"/>
                              <a:ea typeface="微软雅黑" panose="020B0503020204020204" pitchFamily="34" charset="-122"/>
                            </a:rPr>
                            <m:t>,</m:t>
                          </m:r>
                          <m:r>
                            <a:rPr lang="en-US" altLang="zh-CN" sz="2200" b="0" i="1" smtClean="0">
                              <a:latin typeface="Cambria Math" panose="02040503050406030204" pitchFamily="18" charset="0"/>
                              <a:ea typeface="微软雅黑" panose="020B0503020204020204" pitchFamily="34" charset="-122"/>
                            </a:rPr>
                            <m:t>𝑎𝑛𝑠𝑤𝑒𝑟</m:t>
                          </m:r>
                          <m:r>
                            <a:rPr lang="en-US" altLang="zh-CN" sz="2200" b="0" i="1" smtClean="0">
                              <a:latin typeface="Cambria Math" panose="02040503050406030204" pitchFamily="18" charset="0"/>
                              <a:ea typeface="微软雅黑" panose="020B0503020204020204" pitchFamily="34" charset="-122"/>
                            </a:rPr>
                            <m:t>,</m:t>
                          </m:r>
                          <m:r>
                            <a:rPr lang="en-US" altLang="zh-CN" sz="2200" b="0" i="1" smtClean="0">
                              <a:latin typeface="Cambria Math" panose="02040503050406030204" pitchFamily="18" charset="0"/>
                              <a:ea typeface="微软雅黑" panose="020B0503020204020204" pitchFamily="34" charset="-122"/>
                            </a:rPr>
                            <m:t>𝑐𝑜𝑛𝑡𝑒𝑥𝑡</m:t>
                          </m:r>
                          <m:r>
                            <a:rPr lang="en-US" altLang="zh-CN" sz="2200" b="0" i="1" smtClean="0">
                              <a:latin typeface="Cambria Math" panose="02040503050406030204" pitchFamily="18" charset="0"/>
                              <a:ea typeface="微软雅黑" panose="020B0503020204020204" pitchFamily="34" charset="-122"/>
                            </a:rPr>
                            <m:t>=</m:t>
                          </m:r>
                          <m:r>
                            <a:rPr lang="en-US" altLang="zh-CN" sz="2200" b="0" i="1" smtClean="0">
                              <a:latin typeface="Cambria Math" panose="02040503050406030204" pitchFamily="18" charset="0"/>
                              <a:ea typeface="微软雅黑" panose="020B0503020204020204" pitchFamily="34" charset="-122"/>
                            </a:rPr>
                            <m:t>𝑋</m:t>
                          </m:r>
                        </m:e>
                      </m:d>
                      <m:r>
                        <a:rPr lang="en-US" altLang="zh-CN" sz="2200" b="0" i="1" smtClean="0">
                          <a:latin typeface="Cambria Math" panose="02040503050406030204" pitchFamily="18" charset="0"/>
                          <a:ea typeface="微软雅黑" panose="020B0503020204020204" pitchFamily="34" charset="-122"/>
                        </a:rPr>
                        <m:t>,⋯]</m:t>
                      </m:r>
                    </m:oMath>
                  </m:oMathPara>
                </a14:m>
                <a:endParaRPr lang="en-US" altLang="zh-CN" sz="2200" b="0" dirty="0">
                  <a:latin typeface="微软雅黑" panose="020B0503020204020204" pitchFamily="34" charset="-122"/>
                  <a:ea typeface="微软雅黑" panose="020B0503020204020204" pitchFamily="34" charset="-122"/>
                </a:endParaRPr>
              </a:p>
            </p:txBody>
          </p:sp>
        </mc:Choice>
        <mc:Fallback>
          <p:sp>
            <p:nvSpPr>
              <p:cNvPr id="20" name="文本框 19">
                <a:extLst>
                  <a:ext uri="{FF2B5EF4-FFF2-40B4-BE49-F238E27FC236}">
                    <a16:creationId xmlns:a16="http://schemas.microsoft.com/office/drawing/2014/main" id="{41C47079-DEDC-431E-A0C4-27DB4B6EF128}"/>
                  </a:ext>
                </a:extLst>
              </p:cNvPr>
              <p:cNvSpPr txBox="1">
                <a:spLocks noRot="1" noChangeAspect="1" noMove="1" noResize="1" noEditPoints="1" noAdjustHandles="1" noChangeArrowheads="1" noChangeShapeType="1" noTextEdit="1"/>
              </p:cNvSpPr>
              <p:nvPr/>
            </p:nvSpPr>
            <p:spPr>
              <a:xfrm>
                <a:off x="6823004" y="2627922"/>
                <a:ext cx="4870592" cy="602024"/>
              </a:xfrm>
              <a:prstGeom prst="rect">
                <a:avLst/>
              </a:prstGeom>
              <a:blipFill>
                <a:blip r:embed="rId6"/>
                <a:stretch>
                  <a:fillRect/>
                </a:stretch>
              </a:blipFill>
            </p:spPr>
            <p:txBody>
              <a:bodyPr/>
              <a:lstStyle/>
              <a:p>
                <a:r>
                  <a:rPr lang="zh-CN" altLang="en-US">
                    <a:noFill/>
                  </a:rPr>
                  <a:t> </a:t>
                </a:r>
              </a:p>
            </p:txBody>
          </p:sp>
        </mc:Fallback>
      </mc:AlternateContent>
      <p:sp>
        <p:nvSpPr>
          <p:cNvPr id="26" name="文本框 25">
            <a:extLst>
              <a:ext uri="{FF2B5EF4-FFF2-40B4-BE49-F238E27FC236}">
                <a16:creationId xmlns:a16="http://schemas.microsoft.com/office/drawing/2014/main" id="{72598F57-07B7-4750-90C6-541B5B08BCEC}"/>
              </a:ext>
            </a:extLst>
          </p:cNvPr>
          <p:cNvSpPr txBox="1"/>
          <p:nvPr/>
        </p:nvSpPr>
        <p:spPr>
          <a:xfrm>
            <a:off x="8326681" y="1864507"/>
            <a:ext cx="1734631" cy="499624"/>
          </a:xfrm>
          <a:prstGeom prst="rect">
            <a:avLst/>
          </a:prstGeom>
          <a:noFill/>
        </p:spPr>
        <p:txBody>
          <a:bodyPr wrap="square">
            <a:spAutoFit/>
          </a:bodyPr>
          <a:lstStyle/>
          <a:p>
            <a:pPr algn="ctr">
              <a:lnSpc>
                <a:spcPct val="150000"/>
              </a:lnSpc>
            </a:pPr>
            <a:r>
              <a:rPr lang="zh-CN" altLang="en-US" sz="2000" dirty="0">
                <a:latin typeface="微软雅黑" panose="020B0503020204020204" pitchFamily="34" charset="-122"/>
                <a:ea typeface="微软雅黑" panose="020B0503020204020204" pitchFamily="34" charset="-122"/>
              </a:rPr>
              <a:t>三元组格式</a:t>
            </a:r>
            <a:endParaRPr lang="en-US" altLang="zh-CN" sz="2000" b="0" dirty="0">
              <a:latin typeface="微软雅黑" panose="020B0503020204020204" pitchFamily="34" charset="-122"/>
              <a:ea typeface="微软雅黑" panose="020B0503020204020204" pitchFamily="34" charset="-122"/>
            </a:endParaRPr>
          </a:p>
        </p:txBody>
      </p:sp>
      <p:sp>
        <p:nvSpPr>
          <p:cNvPr id="27" name="文本框 26">
            <a:extLst>
              <a:ext uri="{FF2B5EF4-FFF2-40B4-BE49-F238E27FC236}">
                <a16:creationId xmlns:a16="http://schemas.microsoft.com/office/drawing/2014/main" id="{84AC2DF2-B09C-4366-B52F-EDB817029662}"/>
              </a:ext>
            </a:extLst>
          </p:cNvPr>
          <p:cNvSpPr txBox="1"/>
          <p:nvPr/>
        </p:nvSpPr>
        <p:spPr>
          <a:xfrm>
            <a:off x="1138239" y="4480081"/>
            <a:ext cx="10696806" cy="2092881"/>
          </a:xfrm>
          <a:prstGeom prst="rect">
            <a:avLst/>
          </a:prstGeom>
          <a:noFill/>
        </p:spPr>
        <p:txBody>
          <a:bodyPr wrap="square">
            <a:spAutoFit/>
          </a:bodyPr>
          <a:lstStyle/>
          <a:p>
            <a:pPr marL="457200" indent="-457200" algn="l">
              <a:spcBef>
                <a:spcPts val="600"/>
              </a:spcBef>
              <a:spcAft>
                <a:spcPts val="600"/>
              </a:spcAft>
              <a:buAutoNum type="arabicPeriod"/>
            </a:pPr>
            <a:r>
              <a:rPr lang="en-US" altLang="zh-CN" sz="2200" b="0" i="0" dirty="0">
                <a:solidFill>
                  <a:srgbClr val="333333"/>
                </a:solidFill>
                <a:effectLst/>
                <a:latin typeface="Times New Roman" panose="02020603050405020304" pitchFamily="18" charset="0"/>
              </a:rPr>
              <a:t>Location: Find locations in the text, including non-geographical locations, mountain ranges and bodies of water</a:t>
            </a:r>
            <a:r>
              <a:rPr lang="en-US" altLang="zh-CN" sz="2200" dirty="0">
                <a:solidFill>
                  <a:srgbClr val="333333"/>
                </a:solidFill>
                <a:latin typeface="Times New Roman" panose="02020603050405020304" pitchFamily="18" charset="0"/>
              </a:rPr>
              <a:t>.</a:t>
            </a:r>
          </a:p>
          <a:p>
            <a:pPr marL="457200" indent="-457200">
              <a:spcBef>
                <a:spcPts val="600"/>
              </a:spcBef>
              <a:spcAft>
                <a:spcPts val="600"/>
              </a:spcAft>
              <a:buFontTx/>
              <a:buAutoNum type="arabicPeriod"/>
            </a:pPr>
            <a:r>
              <a:rPr lang="en-US" altLang="zh-CN" sz="2200" dirty="0">
                <a:solidFill>
                  <a:srgbClr val="333333"/>
                </a:solidFill>
                <a:latin typeface="Times New Roman" panose="02020603050405020304" pitchFamily="18" charset="0"/>
              </a:rPr>
              <a:t>Facility: Find facilities in the text, including buildings, airports, highways and bridges.</a:t>
            </a:r>
          </a:p>
          <a:p>
            <a:pPr marL="457200" indent="-457200">
              <a:spcBef>
                <a:spcPts val="600"/>
              </a:spcBef>
              <a:spcAft>
                <a:spcPts val="600"/>
              </a:spcAft>
              <a:buFontTx/>
              <a:buAutoNum type="arabicPeriod"/>
            </a:pPr>
            <a:r>
              <a:rPr lang="en-US" altLang="zh-CN" sz="2200" dirty="0">
                <a:solidFill>
                  <a:srgbClr val="333333"/>
                </a:solidFill>
                <a:latin typeface="Times New Roman" panose="02020603050405020304" pitchFamily="18" charset="0"/>
              </a:rPr>
              <a:t>Organization: Find organizations in the text, including companies, agencies and institutions.</a:t>
            </a:r>
            <a:endParaRPr lang="zh-CN" altLang="zh-CN" sz="2200" dirty="0">
              <a:solidFill>
                <a:srgbClr val="333333"/>
              </a:solidFill>
              <a:latin typeface="Times New Roman" panose="02020603050405020304" pitchFamily="18" charset="0"/>
            </a:endParaRPr>
          </a:p>
        </p:txBody>
      </p:sp>
      <p:grpSp>
        <p:nvGrpSpPr>
          <p:cNvPr id="28" name="组合 27">
            <a:extLst>
              <a:ext uri="{FF2B5EF4-FFF2-40B4-BE49-F238E27FC236}">
                <a16:creationId xmlns:a16="http://schemas.microsoft.com/office/drawing/2014/main" id="{5BFB2A9A-482F-4D28-94EA-B3F1FD80B6B9}"/>
              </a:ext>
            </a:extLst>
          </p:cNvPr>
          <p:cNvGrpSpPr/>
          <p:nvPr/>
        </p:nvGrpSpPr>
        <p:grpSpPr>
          <a:xfrm>
            <a:off x="958708" y="3776723"/>
            <a:ext cx="4310560" cy="461665"/>
            <a:chOff x="1992923" y="1609795"/>
            <a:chExt cx="4310560" cy="461665"/>
          </a:xfrm>
        </p:grpSpPr>
        <p:sp>
          <p:nvSpPr>
            <p:cNvPr id="29" name="矩形 28">
              <a:extLst>
                <a:ext uri="{FF2B5EF4-FFF2-40B4-BE49-F238E27FC236}">
                  <a16:creationId xmlns:a16="http://schemas.microsoft.com/office/drawing/2014/main" id="{4D10C304-1E7F-4921-8543-E52D74EC72D3}"/>
                </a:ext>
              </a:extLst>
            </p:cNvPr>
            <p:cNvSpPr/>
            <p:nvPr/>
          </p:nvSpPr>
          <p:spPr>
            <a:xfrm>
              <a:off x="1992923" y="1840628"/>
              <a:ext cx="72000" cy="720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mj-ea"/>
                <a:ea typeface="+mj-ea"/>
              </a:endParaRPr>
            </a:p>
          </p:txBody>
        </p:sp>
        <p:sp>
          <p:nvSpPr>
            <p:cNvPr id="30" name="文本框 29">
              <a:extLst>
                <a:ext uri="{FF2B5EF4-FFF2-40B4-BE49-F238E27FC236}">
                  <a16:creationId xmlns:a16="http://schemas.microsoft.com/office/drawing/2014/main" id="{D3587B73-1F05-4D3F-B8B4-3C2CF77ABC05}"/>
                </a:ext>
              </a:extLst>
            </p:cNvPr>
            <p:cNvSpPr txBox="1"/>
            <p:nvPr/>
          </p:nvSpPr>
          <p:spPr>
            <a:xfrm>
              <a:off x="2178882" y="1609795"/>
              <a:ext cx="4124601" cy="461665"/>
            </a:xfrm>
            <a:prstGeom prst="rect">
              <a:avLst/>
            </a:prstGeom>
            <a:noFill/>
          </p:spPr>
          <p:txBody>
            <a:bodyPr wrap="square" rtlCol="0">
              <a:spAutoFit/>
            </a:bodyPr>
            <a:lstStyle/>
            <a:p>
              <a:r>
                <a:rPr lang="zh-CN" altLang="en-US" sz="2400" b="1" dirty="0">
                  <a:latin typeface="+mj-ea"/>
                  <a:ea typeface="+mj-ea"/>
                </a:rPr>
                <a:t>问题生成</a:t>
              </a:r>
            </a:p>
          </p:txBody>
        </p:sp>
      </p:grpSp>
    </p:spTree>
    <p:extLst>
      <p:ext uri="{BB962C8B-B14F-4D97-AF65-F5344CB8AC3E}">
        <p14:creationId xmlns:p14="http://schemas.microsoft.com/office/powerpoint/2010/main" val="2679097861"/>
      </p:ext>
    </p:extLst>
  </p:cSld>
  <p:clrMapOvr>
    <a:masterClrMapping/>
  </p:clrMapOvr>
  <p:transition spd="med">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562707" y="646490"/>
            <a:ext cx="8695593" cy="523220"/>
          </a:xfrm>
          <a:prstGeom prst="rect">
            <a:avLst/>
          </a:prstGeom>
          <a:noFill/>
        </p:spPr>
        <p:txBody>
          <a:bodyPr wrap="square" rtlCol="0">
            <a:spAutoFit/>
          </a:bodyPr>
          <a:lstStyle/>
          <a:p>
            <a:r>
              <a:rPr lang="en-US" altLang="zh-CN" sz="2800" b="1" dirty="0">
                <a:latin typeface="+mj-ea"/>
                <a:ea typeface="+mj-ea"/>
                <a:cs typeface="Times New Roman" panose="02020603050405020304" pitchFamily="18" charset="0"/>
              </a:rPr>
              <a:t>MRC-NER</a:t>
            </a:r>
            <a:r>
              <a:rPr lang="zh-CN" altLang="en-US" sz="2800" b="1" dirty="0">
                <a:latin typeface="+mj-ea"/>
                <a:ea typeface="+mj-ea"/>
                <a:cs typeface="Times New Roman" panose="02020603050405020304" pitchFamily="18" charset="0"/>
              </a:rPr>
              <a:t>：基于机器阅读理解的嵌套命名实体识别</a:t>
            </a:r>
            <a:endParaRPr lang="en-US" altLang="zh-CN" sz="2800" b="1" dirty="0">
              <a:latin typeface="+mj-ea"/>
              <a:ea typeface="+mj-ea"/>
              <a:cs typeface="Times New Roman" panose="02020603050405020304" pitchFamily="18" charset="0"/>
            </a:endParaRPr>
          </a:p>
        </p:txBody>
      </p:sp>
      <p:grpSp>
        <p:nvGrpSpPr>
          <p:cNvPr id="5" name="组合 4">
            <a:extLst>
              <a:ext uri="{FF2B5EF4-FFF2-40B4-BE49-F238E27FC236}">
                <a16:creationId xmlns:a16="http://schemas.microsoft.com/office/drawing/2014/main" id="{E2EF829A-6B67-4464-9995-47B52BB8B5D0}"/>
              </a:ext>
            </a:extLst>
          </p:cNvPr>
          <p:cNvGrpSpPr/>
          <p:nvPr/>
        </p:nvGrpSpPr>
        <p:grpSpPr>
          <a:xfrm>
            <a:off x="0" y="702885"/>
            <a:ext cx="367754" cy="416780"/>
            <a:chOff x="0" y="702885"/>
            <a:chExt cx="367754" cy="416780"/>
          </a:xfrm>
        </p:grpSpPr>
        <p:pic>
          <p:nvPicPr>
            <p:cNvPr id="3" name="图片 2">
              <a:extLst>
                <a:ext uri="{FF2B5EF4-FFF2-40B4-BE49-F238E27FC236}">
                  <a16:creationId xmlns:a16="http://schemas.microsoft.com/office/drawing/2014/main" id="{37AE7E84-8AA4-473D-B5BC-053826417794}"/>
                </a:ext>
              </a:extLst>
            </p:cNvPr>
            <p:cNvPicPr>
              <a:picLocks noChangeAspect="1"/>
            </p:cNvPicPr>
            <p:nvPr/>
          </p:nvPicPr>
          <p:blipFill>
            <a:blip r:embed="rId3"/>
            <a:stretch>
              <a:fillRect/>
            </a:stretch>
          </p:blipFill>
          <p:spPr>
            <a:xfrm>
              <a:off x="0" y="702885"/>
              <a:ext cx="281354" cy="416780"/>
            </a:xfrm>
            <a:prstGeom prst="rect">
              <a:avLst/>
            </a:prstGeom>
          </p:spPr>
        </p:pic>
        <p:pic>
          <p:nvPicPr>
            <p:cNvPr id="9" name="图片 8">
              <a:extLst>
                <a:ext uri="{FF2B5EF4-FFF2-40B4-BE49-F238E27FC236}">
                  <a16:creationId xmlns:a16="http://schemas.microsoft.com/office/drawing/2014/main" id="{8B5B2EAD-1082-40EE-973B-E677BAFE5A35}"/>
                </a:ext>
              </a:extLst>
            </p:cNvPr>
            <p:cNvPicPr>
              <a:picLocks/>
            </p:cNvPicPr>
            <p:nvPr/>
          </p:nvPicPr>
          <p:blipFill>
            <a:blip r:embed="rId3"/>
            <a:stretch>
              <a:fillRect/>
            </a:stretch>
          </p:blipFill>
          <p:spPr>
            <a:xfrm>
              <a:off x="281354" y="771300"/>
              <a:ext cx="86400" cy="273600"/>
            </a:xfrm>
            <a:prstGeom prst="rect">
              <a:avLst/>
            </a:prstGeom>
          </p:spPr>
        </p:pic>
      </p:grpSp>
      <p:cxnSp>
        <p:nvCxnSpPr>
          <p:cNvPr id="10" name="直接连接符 9">
            <a:extLst>
              <a:ext uri="{FF2B5EF4-FFF2-40B4-BE49-F238E27FC236}">
                <a16:creationId xmlns:a16="http://schemas.microsoft.com/office/drawing/2014/main" id="{29F4AE27-B393-43D9-BD4C-1A05C1AC2BFF}"/>
              </a:ext>
            </a:extLst>
          </p:cNvPr>
          <p:cNvCxnSpPr>
            <a:cxnSpLocks/>
          </p:cNvCxnSpPr>
          <p:nvPr/>
        </p:nvCxnSpPr>
        <p:spPr>
          <a:xfrm>
            <a:off x="562708" y="593518"/>
            <a:ext cx="396000" cy="0"/>
          </a:xfrm>
          <a:prstGeom prst="line">
            <a:avLst/>
          </a:prstGeom>
          <a:ln w="25400">
            <a:solidFill>
              <a:srgbClr val="000000"/>
            </a:solidFill>
          </a:ln>
        </p:spPr>
        <p:style>
          <a:lnRef idx="1">
            <a:schemeClr val="accent1"/>
          </a:lnRef>
          <a:fillRef idx="0">
            <a:schemeClr val="accent1"/>
          </a:fillRef>
          <a:effectRef idx="0">
            <a:schemeClr val="accent1"/>
          </a:effectRef>
          <a:fontRef idx="minor">
            <a:schemeClr val="tx1"/>
          </a:fontRef>
        </p:style>
      </p:cxnSp>
      <p:pic>
        <p:nvPicPr>
          <p:cNvPr id="21" name="图片 20">
            <a:extLst>
              <a:ext uri="{FF2B5EF4-FFF2-40B4-BE49-F238E27FC236}">
                <a16:creationId xmlns:a16="http://schemas.microsoft.com/office/drawing/2014/main" id="{8E467501-9555-4B1A-985F-D67F0B2FB9C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748947" y="189950"/>
            <a:ext cx="2125699" cy="514818"/>
          </a:xfrm>
          <a:prstGeom prst="rect">
            <a:avLst/>
          </a:prstGeom>
        </p:spPr>
      </p:pic>
      <p:grpSp>
        <p:nvGrpSpPr>
          <p:cNvPr id="22" name="组合 21">
            <a:extLst>
              <a:ext uri="{FF2B5EF4-FFF2-40B4-BE49-F238E27FC236}">
                <a16:creationId xmlns:a16="http://schemas.microsoft.com/office/drawing/2014/main" id="{AFFABCBD-516C-455E-A593-2ABFF5FD8194}"/>
              </a:ext>
            </a:extLst>
          </p:cNvPr>
          <p:cNvGrpSpPr/>
          <p:nvPr/>
        </p:nvGrpSpPr>
        <p:grpSpPr>
          <a:xfrm>
            <a:off x="958708" y="1388647"/>
            <a:ext cx="4310560" cy="461665"/>
            <a:chOff x="1992923" y="1609795"/>
            <a:chExt cx="4310560" cy="461665"/>
          </a:xfrm>
        </p:grpSpPr>
        <p:sp>
          <p:nvSpPr>
            <p:cNvPr id="23" name="矩形 22">
              <a:extLst>
                <a:ext uri="{FF2B5EF4-FFF2-40B4-BE49-F238E27FC236}">
                  <a16:creationId xmlns:a16="http://schemas.microsoft.com/office/drawing/2014/main" id="{C35304A8-FD38-4D16-95FA-57EF91E557F0}"/>
                </a:ext>
              </a:extLst>
            </p:cNvPr>
            <p:cNvSpPr/>
            <p:nvPr/>
          </p:nvSpPr>
          <p:spPr>
            <a:xfrm>
              <a:off x="1992923" y="1840628"/>
              <a:ext cx="72000" cy="720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mj-ea"/>
                <a:ea typeface="+mj-ea"/>
              </a:endParaRPr>
            </a:p>
          </p:txBody>
        </p:sp>
        <p:sp>
          <p:nvSpPr>
            <p:cNvPr id="24" name="文本框 23">
              <a:extLst>
                <a:ext uri="{FF2B5EF4-FFF2-40B4-BE49-F238E27FC236}">
                  <a16:creationId xmlns:a16="http://schemas.microsoft.com/office/drawing/2014/main" id="{6D7010AE-A15B-45F6-B9E3-E2B442A6264D}"/>
                </a:ext>
              </a:extLst>
            </p:cNvPr>
            <p:cNvSpPr txBox="1"/>
            <p:nvPr/>
          </p:nvSpPr>
          <p:spPr>
            <a:xfrm>
              <a:off x="2178882" y="1609795"/>
              <a:ext cx="4124601" cy="461665"/>
            </a:xfrm>
            <a:prstGeom prst="rect">
              <a:avLst/>
            </a:prstGeom>
            <a:noFill/>
          </p:spPr>
          <p:txBody>
            <a:bodyPr wrap="square" rtlCol="0">
              <a:spAutoFit/>
            </a:bodyPr>
            <a:lstStyle/>
            <a:p>
              <a:r>
                <a:rPr lang="zh-CN" altLang="en-US" sz="2400" b="1" dirty="0">
                  <a:latin typeface="+mj-ea"/>
                  <a:ea typeface="+mj-ea"/>
                </a:rPr>
                <a:t>模型主体：</a:t>
              </a:r>
              <a:r>
                <a:rPr lang="en-US" altLang="zh-CN" sz="2400" b="1" dirty="0">
                  <a:latin typeface="+mj-ea"/>
                  <a:ea typeface="+mj-ea"/>
                </a:rPr>
                <a:t>Bert</a:t>
              </a:r>
              <a:endParaRPr lang="zh-CN" altLang="en-US" sz="2400" b="1" dirty="0">
                <a:latin typeface="+mj-ea"/>
                <a:ea typeface="+mj-ea"/>
              </a:endParaRPr>
            </a:p>
          </p:txBody>
        </p:sp>
      </p:grpSp>
      <mc:AlternateContent xmlns:mc="http://schemas.openxmlformats.org/markup-compatibility/2006">
        <mc:Choice xmlns:a14="http://schemas.microsoft.com/office/drawing/2010/main" Requires="a14">
          <p:sp>
            <p:nvSpPr>
              <p:cNvPr id="25" name="文本框 24">
                <a:extLst>
                  <a:ext uri="{FF2B5EF4-FFF2-40B4-BE49-F238E27FC236}">
                    <a16:creationId xmlns:a16="http://schemas.microsoft.com/office/drawing/2014/main" id="{4126EC7C-0F0A-4DA2-9972-375425ED185C}"/>
                  </a:ext>
                </a:extLst>
              </p:cNvPr>
              <p:cNvSpPr txBox="1"/>
              <p:nvPr/>
            </p:nvSpPr>
            <p:spPr>
              <a:xfrm>
                <a:off x="1401837" y="2021183"/>
                <a:ext cx="9652640" cy="1094274"/>
              </a:xfrm>
              <a:prstGeom prst="rect">
                <a:avLst/>
              </a:prstGeom>
              <a:noFill/>
            </p:spPr>
            <p:txBody>
              <a:bodyPr wrap="square">
                <a:spAutoFit/>
              </a:bodyPr>
              <a:lstStyle/>
              <a:p>
                <a:pPr marL="457200" indent="-457200">
                  <a:lnSpc>
                    <a:spcPct val="150000"/>
                  </a:lnSpc>
                  <a:buAutoNum type="arabicPeriod"/>
                </a:pPr>
                <a:r>
                  <a:rPr lang="zh-CN" altLang="en-US" sz="2200" dirty="0">
                    <a:latin typeface="微软雅黑" panose="020B0503020204020204" pitchFamily="34" charset="-122"/>
                    <a:ea typeface="微软雅黑" panose="020B0503020204020204" pitchFamily="34" charset="-122"/>
                  </a:rPr>
                  <a:t>输入：问题</a:t>
                </a:r>
                <a14:m>
                  <m:oMath xmlns:m="http://schemas.openxmlformats.org/officeDocument/2006/math">
                    <m:sSub>
                      <m:sSubPr>
                        <m:ctrlPr>
                          <a:rPr lang="en-US" altLang="zh-CN" sz="2200" b="0" i="1" smtClean="0">
                            <a:latin typeface="Cambria Math" panose="02040503050406030204" pitchFamily="18" charset="0"/>
                            <a:ea typeface="微软雅黑" panose="020B0503020204020204" pitchFamily="34" charset="-122"/>
                          </a:rPr>
                        </m:ctrlPr>
                      </m:sSubPr>
                      <m:e>
                        <m:r>
                          <a:rPr lang="en-US" altLang="zh-CN" sz="2200" b="0" i="1" smtClean="0">
                            <a:latin typeface="Cambria Math" panose="02040503050406030204" pitchFamily="18" charset="0"/>
                            <a:ea typeface="微软雅黑" panose="020B0503020204020204" pitchFamily="34" charset="-122"/>
                          </a:rPr>
                          <m:t>𝑞</m:t>
                        </m:r>
                      </m:e>
                      <m:sub>
                        <m:r>
                          <a:rPr lang="en-US" altLang="zh-CN" sz="2200" b="0" i="1" smtClean="0">
                            <a:latin typeface="Cambria Math" panose="02040503050406030204" pitchFamily="18" charset="0"/>
                            <a:ea typeface="微软雅黑" panose="020B0503020204020204" pitchFamily="34" charset="-122"/>
                          </a:rPr>
                          <m:t>𝑦</m:t>
                        </m:r>
                      </m:sub>
                    </m:sSub>
                  </m:oMath>
                </a14:m>
                <a:r>
                  <a:rPr lang="zh-CN" altLang="en-US" sz="2200" dirty="0">
                    <a:latin typeface="微软雅黑" panose="020B0503020204020204" pitchFamily="34" charset="-122"/>
                    <a:ea typeface="微软雅黑" panose="020B0503020204020204" pitchFamily="34" charset="-122"/>
                  </a:rPr>
                  <a:t>与</a:t>
                </a:r>
                <a14:m>
                  <m:oMath xmlns:m="http://schemas.openxmlformats.org/officeDocument/2006/math">
                    <m:r>
                      <a:rPr lang="en-US" altLang="zh-CN" sz="2200" b="0" i="1" dirty="0" smtClean="0">
                        <a:latin typeface="Cambria Math" panose="02040503050406030204" pitchFamily="18" charset="0"/>
                        <a:ea typeface="微软雅黑" panose="020B0503020204020204" pitchFamily="34" charset="-122"/>
                      </a:rPr>
                      <m:t>𝑋</m:t>
                    </m:r>
                  </m:oMath>
                </a14:m>
                <a:r>
                  <a:rPr lang="zh-CN" altLang="en-US" sz="2200" b="0" dirty="0">
                    <a:latin typeface="微软雅黑" panose="020B0503020204020204" pitchFamily="34" charset="-122"/>
                    <a:ea typeface="微软雅黑" panose="020B0503020204020204" pitchFamily="34" charset="-122"/>
                  </a:rPr>
                  <a:t>的拼接</a:t>
                </a:r>
                <a:r>
                  <a:rPr lang="zh-CN" altLang="en-US" sz="2200" dirty="0">
                    <a:latin typeface="微软雅黑" panose="020B0503020204020204" pitchFamily="34" charset="-122"/>
                    <a:ea typeface="微软雅黑" panose="020B0503020204020204" pitchFamily="34" charset="-122"/>
                  </a:rPr>
                  <a:t>，</a:t>
                </a:r>
                <a14:m>
                  <m:oMath xmlns:m="http://schemas.openxmlformats.org/officeDocument/2006/math">
                    <m:d>
                      <m:dPr>
                        <m:begChr m:val="{"/>
                        <m:endChr m:val="}"/>
                        <m:ctrlPr>
                          <a:rPr lang="en-US" altLang="zh-CN" sz="2200" b="0" i="1" smtClean="0">
                            <a:latin typeface="Cambria Math" panose="02040503050406030204" pitchFamily="18" charset="0"/>
                            <a:ea typeface="微软雅黑" panose="020B0503020204020204" pitchFamily="34" charset="-122"/>
                          </a:rPr>
                        </m:ctrlPr>
                      </m:dPr>
                      <m:e>
                        <m:d>
                          <m:dPr>
                            <m:begChr m:val="["/>
                            <m:endChr m:val="]"/>
                            <m:ctrlPr>
                              <a:rPr lang="en-US" altLang="zh-CN" sz="2200" b="0" i="1" smtClean="0">
                                <a:latin typeface="Cambria Math" panose="02040503050406030204" pitchFamily="18" charset="0"/>
                                <a:ea typeface="微软雅黑" panose="020B0503020204020204" pitchFamily="34" charset="-122"/>
                              </a:rPr>
                            </m:ctrlPr>
                          </m:dPr>
                          <m:e>
                            <m:r>
                              <a:rPr lang="en-US" altLang="zh-CN" sz="2200" b="0" i="1" smtClean="0">
                                <a:latin typeface="Cambria Math" panose="02040503050406030204" pitchFamily="18" charset="0"/>
                                <a:ea typeface="微软雅黑" panose="020B0503020204020204" pitchFamily="34" charset="-122"/>
                              </a:rPr>
                              <m:t>𝐶𝐿𝑆</m:t>
                            </m:r>
                          </m:e>
                        </m:d>
                        <m:r>
                          <a:rPr lang="en-US" altLang="zh-CN" sz="2200" b="0" i="1" smtClean="0">
                            <a:latin typeface="Cambria Math" panose="02040503050406030204" pitchFamily="18" charset="0"/>
                            <a:ea typeface="微软雅黑" panose="020B0503020204020204" pitchFamily="34" charset="-122"/>
                          </a:rPr>
                          <m:t>,</m:t>
                        </m:r>
                        <m:sSub>
                          <m:sSubPr>
                            <m:ctrlPr>
                              <a:rPr lang="en-US" altLang="zh-CN" sz="2200" b="0" i="1" smtClean="0">
                                <a:latin typeface="Cambria Math" panose="02040503050406030204" pitchFamily="18" charset="0"/>
                                <a:ea typeface="微软雅黑" panose="020B0503020204020204" pitchFamily="34" charset="-122"/>
                              </a:rPr>
                            </m:ctrlPr>
                          </m:sSubPr>
                          <m:e>
                            <m:r>
                              <a:rPr lang="en-US" altLang="zh-CN" sz="2200" b="0" i="1" smtClean="0">
                                <a:latin typeface="Cambria Math" panose="02040503050406030204" pitchFamily="18" charset="0"/>
                                <a:ea typeface="微软雅黑" panose="020B0503020204020204" pitchFamily="34" charset="-122"/>
                              </a:rPr>
                              <m:t>𝑞</m:t>
                            </m:r>
                          </m:e>
                          <m:sub>
                            <m:r>
                              <a:rPr lang="en-US" altLang="zh-CN" sz="2200" b="0" i="1" smtClean="0">
                                <a:latin typeface="Cambria Math" panose="02040503050406030204" pitchFamily="18" charset="0"/>
                                <a:ea typeface="微软雅黑" panose="020B0503020204020204" pitchFamily="34" charset="-122"/>
                              </a:rPr>
                              <m:t>1</m:t>
                            </m:r>
                          </m:sub>
                        </m:sSub>
                        <m:r>
                          <a:rPr lang="en-US" altLang="zh-CN" sz="2200" b="0" i="1" smtClean="0">
                            <a:latin typeface="Cambria Math" panose="02040503050406030204" pitchFamily="18" charset="0"/>
                            <a:ea typeface="微软雅黑" panose="020B0503020204020204" pitchFamily="34" charset="-122"/>
                          </a:rPr>
                          <m:t>,</m:t>
                        </m:r>
                        <m:sSub>
                          <m:sSubPr>
                            <m:ctrlPr>
                              <a:rPr lang="en-US" altLang="zh-CN" sz="2200" b="0" i="1" smtClean="0">
                                <a:latin typeface="Cambria Math" panose="02040503050406030204" pitchFamily="18" charset="0"/>
                                <a:ea typeface="微软雅黑" panose="020B0503020204020204" pitchFamily="34" charset="-122"/>
                              </a:rPr>
                            </m:ctrlPr>
                          </m:sSubPr>
                          <m:e>
                            <m:r>
                              <a:rPr lang="en-US" altLang="zh-CN" sz="2200" b="0" i="1" smtClean="0">
                                <a:latin typeface="Cambria Math" panose="02040503050406030204" pitchFamily="18" charset="0"/>
                                <a:ea typeface="微软雅黑" panose="020B0503020204020204" pitchFamily="34" charset="-122"/>
                              </a:rPr>
                              <m:t>𝑞</m:t>
                            </m:r>
                          </m:e>
                          <m:sub>
                            <m:r>
                              <a:rPr lang="en-US" altLang="zh-CN" sz="2200" b="0" i="1" smtClean="0">
                                <a:latin typeface="Cambria Math" panose="02040503050406030204" pitchFamily="18" charset="0"/>
                                <a:ea typeface="微软雅黑" panose="020B0503020204020204" pitchFamily="34" charset="-122"/>
                              </a:rPr>
                              <m:t>2</m:t>
                            </m:r>
                          </m:sub>
                        </m:sSub>
                        <m:r>
                          <a:rPr lang="en-US" altLang="zh-CN" sz="2200" b="0" i="1" smtClean="0">
                            <a:latin typeface="Cambria Math" panose="02040503050406030204" pitchFamily="18" charset="0"/>
                            <a:ea typeface="微软雅黑" panose="020B0503020204020204" pitchFamily="34" charset="-122"/>
                          </a:rPr>
                          <m:t>,⋯,</m:t>
                        </m:r>
                        <m:sSub>
                          <m:sSubPr>
                            <m:ctrlPr>
                              <a:rPr lang="en-US" altLang="zh-CN" sz="2200" b="0" i="1" smtClean="0">
                                <a:latin typeface="Cambria Math" panose="02040503050406030204" pitchFamily="18" charset="0"/>
                                <a:ea typeface="微软雅黑" panose="020B0503020204020204" pitchFamily="34" charset="-122"/>
                              </a:rPr>
                            </m:ctrlPr>
                          </m:sSubPr>
                          <m:e>
                            <m:r>
                              <a:rPr lang="en-US" altLang="zh-CN" sz="2200" b="0" i="1" smtClean="0">
                                <a:latin typeface="Cambria Math" panose="02040503050406030204" pitchFamily="18" charset="0"/>
                                <a:ea typeface="微软雅黑" panose="020B0503020204020204" pitchFamily="34" charset="-122"/>
                              </a:rPr>
                              <m:t>𝑞</m:t>
                            </m:r>
                          </m:e>
                          <m:sub>
                            <m:r>
                              <a:rPr lang="en-US" altLang="zh-CN" sz="2200" b="0" i="1" smtClean="0">
                                <a:latin typeface="Cambria Math" panose="02040503050406030204" pitchFamily="18" charset="0"/>
                                <a:ea typeface="微软雅黑" panose="020B0503020204020204" pitchFamily="34" charset="-122"/>
                              </a:rPr>
                              <m:t>𝑚</m:t>
                            </m:r>
                          </m:sub>
                        </m:sSub>
                        <m:r>
                          <a:rPr lang="en-US" altLang="zh-CN" sz="2200" b="0" i="1" smtClean="0">
                            <a:latin typeface="Cambria Math" panose="02040503050406030204" pitchFamily="18" charset="0"/>
                            <a:ea typeface="微软雅黑" panose="020B0503020204020204" pitchFamily="34" charset="-122"/>
                          </a:rPr>
                          <m:t>,</m:t>
                        </m:r>
                        <m:d>
                          <m:dPr>
                            <m:begChr m:val="["/>
                            <m:endChr m:val="]"/>
                            <m:ctrlPr>
                              <a:rPr lang="en-US" altLang="zh-CN" sz="2200" b="0" i="1" smtClean="0">
                                <a:latin typeface="Cambria Math" panose="02040503050406030204" pitchFamily="18" charset="0"/>
                                <a:ea typeface="微软雅黑" panose="020B0503020204020204" pitchFamily="34" charset="-122"/>
                              </a:rPr>
                            </m:ctrlPr>
                          </m:dPr>
                          <m:e>
                            <m:r>
                              <a:rPr lang="en-US" altLang="zh-CN" sz="2200" b="0" i="1" smtClean="0">
                                <a:latin typeface="Cambria Math" panose="02040503050406030204" pitchFamily="18" charset="0"/>
                                <a:ea typeface="微软雅黑" panose="020B0503020204020204" pitchFamily="34" charset="-122"/>
                              </a:rPr>
                              <m:t>𝑆𝐸𝑃</m:t>
                            </m:r>
                          </m:e>
                        </m:d>
                        <m:r>
                          <a:rPr lang="en-US" altLang="zh-CN" sz="2200" b="0" i="1" smtClean="0">
                            <a:latin typeface="Cambria Math" panose="02040503050406030204" pitchFamily="18" charset="0"/>
                            <a:ea typeface="微软雅黑" panose="020B0503020204020204" pitchFamily="34" charset="-122"/>
                          </a:rPr>
                          <m:t>,</m:t>
                        </m:r>
                        <m:sSub>
                          <m:sSubPr>
                            <m:ctrlPr>
                              <a:rPr lang="en-US" altLang="zh-CN" sz="2200" b="0" i="1" smtClean="0">
                                <a:latin typeface="Cambria Math" panose="02040503050406030204" pitchFamily="18" charset="0"/>
                                <a:ea typeface="微软雅黑" panose="020B0503020204020204" pitchFamily="34" charset="-122"/>
                              </a:rPr>
                            </m:ctrlPr>
                          </m:sSubPr>
                          <m:e>
                            <m:r>
                              <a:rPr lang="en-US" altLang="zh-CN" sz="2200" b="0" i="1" smtClean="0">
                                <a:latin typeface="Cambria Math" panose="02040503050406030204" pitchFamily="18" charset="0"/>
                                <a:ea typeface="微软雅黑" panose="020B0503020204020204" pitchFamily="34" charset="-122"/>
                              </a:rPr>
                              <m:t>𝑥</m:t>
                            </m:r>
                          </m:e>
                          <m:sub>
                            <m:r>
                              <a:rPr lang="en-US" altLang="zh-CN" sz="2200" b="0" i="1" smtClean="0">
                                <a:latin typeface="Cambria Math" panose="02040503050406030204" pitchFamily="18" charset="0"/>
                                <a:ea typeface="微软雅黑" panose="020B0503020204020204" pitchFamily="34" charset="-122"/>
                              </a:rPr>
                              <m:t>1</m:t>
                            </m:r>
                          </m:sub>
                        </m:sSub>
                        <m:r>
                          <a:rPr lang="en-US" altLang="zh-CN" sz="2200" b="0" i="1" smtClean="0">
                            <a:latin typeface="Cambria Math" panose="02040503050406030204" pitchFamily="18" charset="0"/>
                            <a:ea typeface="微软雅黑" panose="020B0503020204020204" pitchFamily="34" charset="-122"/>
                          </a:rPr>
                          <m:t>,</m:t>
                        </m:r>
                        <m:sSub>
                          <m:sSubPr>
                            <m:ctrlPr>
                              <a:rPr lang="en-US" altLang="zh-CN" sz="2200" b="0" i="1" smtClean="0">
                                <a:latin typeface="Cambria Math" panose="02040503050406030204" pitchFamily="18" charset="0"/>
                                <a:ea typeface="微软雅黑" panose="020B0503020204020204" pitchFamily="34" charset="-122"/>
                              </a:rPr>
                            </m:ctrlPr>
                          </m:sSubPr>
                          <m:e>
                            <m:r>
                              <a:rPr lang="en-US" altLang="zh-CN" sz="2200" b="0" i="1" smtClean="0">
                                <a:latin typeface="Cambria Math" panose="02040503050406030204" pitchFamily="18" charset="0"/>
                                <a:ea typeface="微软雅黑" panose="020B0503020204020204" pitchFamily="34" charset="-122"/>
                              </a:rPr>
                              <m:t>𝑥</m:t>
                            </m:r>
                          </m:e>
                          <m:sub>
                            <m:r>
                              <a:rPr lang="en-US" altLang="zh-CN" sz="2200" b="0" i="1" smtClean="0">
                                <a:latin typeface="Cambria Math" panose="02040503050406030204" pitchFamily="18" charset="0"/>
                                <a:ea typeface="微软雅黑" panose="020B0503020204020204" pitchFamily="34" charset="-122"/>
                              </a:rPr>
                              <m:t>2</m:t>
                            </m:r>
                          </m:sub>
                        </m:sSub>
                        <m:r>
                          <a:rPr lang="en-US" altLang="zh-CN" sz="2200" b="0" i="1" smtClean="0">
                            <a:latin typeface="Cambria Math" panose="02040503050406030204" pitchFamily="18" charset="0"/>
                            <a:ea typeface="微软雅黑" panose="020B0503020204020204" pitchFamily="34" charset="-122"/>
                          </a:rPr>
                          <m:t>,⋯,</m:t>
                        </m:r>
                        <m:sSub>
                          <m:sSubPr>
                            <m:ctrlPr>
                              <a:rPr lang="en-US" altLang="zh-CN" sz="2200" b="0" i="1" smtClean="0">
                                <a:latin typeface="Cambria Math" panose="02040503050406030204" pitchFamily="18" charset="0"/>
                                <a:ea typeface="微软雅黑" panose="020B0503020204020204" pitchFamily="34" charset="-122"/>
                              </a:rPr>
                            </m:ctrlPr>
                          </m:sSubPr>
                          <m:e>
                            <m:r>
                              <a:rPr lang="en-US" altLang="zh-CN" sz="2200" b="0" i="1" smtClean="0">
                                <a:latin typeface="Cambria Math" panose="02040503050406030204" pitchFamily="18" charset="0"/>
                                <a:ea typeface="微软雅黑" panose="020B0503020204020204" pitchFamily="34" charset="-122"/>
                              </a:rPr>
                              <m:t>𝑥</m:t>
                            </m:r>
                          </m:e>
                          <m:sub>
                            <m:r>
                              <a:rPr lang="en-US" altLang="zh-CN" sz="2200" b="0" i="1" smtClean="0">
                                <a:latin typeface="Cambria Math" panose="02040503050406030204" pitchFamily="18" charset="0"/>
                                <a:ea typeface="微软雅黑" panose="020B0503020204020204" pitchFamily="34" charset="-122"/>
                              </a:rPr>
                              <m:t>𝑛</m:t>
                            </m:r>
                          </m:sub>
                        </m:sSub>
                      </m:e>
                    </m:d>
                  </m:oMath>
                </a14:m>
                <a:endParaRPr lang="en-US" altLang="zh-CN" sz="2200" b="0" dirty="0">
                  <a:latin typeface="微软雅黑" panose="020B0503020204020204" pitchFamily="34" charset="-122"/>
                  <a:ea typeface="微软雅黑" panose="020B0503020204020204" pitchFamily="34" charset="-122"/>
                </a:endParaRPr>
              </a:p>
              <a:p>
                <a:pPr marL="457200" indent="-457200">
                  <a:lnSpc>
                    <a:spcPct val="150000"/>
                  </a:lnSpc>
                  <a:buAutoNum type="arabicPeriod"/>
                </a:pPr>
                <a:r>
                  <a:rPr lang="zh-CN" altLang="en-US" sz="2200" dirty="0">
                    <a:latin typeface="微软雅黑" panose="020B0503020204020204" pitchFamily="34" charset="-122"/>
                    <a:ea typeface="微软雅黑" panose="020B0503020204020204" pitchFamily="34" charset="-122"/>
                  </a:rPr>
                  <a:t>输出：</a:t>
                </a:r>
                <a14:m>
                  <m:oMath xmlns:m="http://schemas.openxmlformats.org/officeDocument/2006/math">
                    <m:r>
                      <a:rPr lang="en-US" altLang="zh-CN" sz="2200" b="0" i="1" smtClean="0">
                        <a:latin typeface="Cambria Math" panose="02040503050406030204" pitchFamily="18" charset="0"/>
                        <a:ea typeface="微软雅黑" panose="020B0503020204020204" pitchFamily="34" charset="-122"/>
                      </a:rPr>
                      <m:t>𝐸</m:t>
                    </m:r>
                    <m:r>
                      <a:rPr lang="en-US" altLang="zh-CN" sz="2200" b="0" i="1" smtClean="0">
                        <a:latin typeface="Cambria Math" panose="02040503050406030204" pitchFamily="18" charset="0"/>
                        <a:ea typeface="微软雅黑" panose="020B0503020204020204" pitchFamily="34" charset="-122"/>
                      </a:rPr>
                      <m:t>∈</m:t>
                    </m:r>
                    <m:sSup>
                      <m:sSupPr>
                        <m:ctrlPr>
                          <a:rPr lang="en-US" altLang="zh-CN" sz="2200" b="0" i="1" smtClean="0">
                            <a:latin typeface="Cambria Math" panose="02040503050406030204" pitchFamily="18" charset="0"/>
                            <a:ea typeface="微软雅黑" panose="020B0503020204020204" pitchFamily="34" charset="-122"/>
                          </a:rPr>
                        </m:ctrlPr>
                      </m:sSupPr>
                      <m:e>
                        <m:r>
                          <a:rPr lang="en-US" altLang="zh-CN" sz="2200" b="0" i="1" smtClean="0">
                            <a:latin typeface="Cambria Math" panose="02040503050406030204" pitchFamily="18" charset="0"/>
                            <a:ea typeface="微软雅黑" panose="020B0503020204020204" pitchFamily="34" charset="-122"/>
                          </a:rPr>
                          <m:t>𝑅</m:t>
                        </m:r>
                      </m:e>
                      <m:sup>
                        <m:r>
                          <a:rPr lang="en-US" altLang="zh-CN" sz="2200" b="0" i="1" smtClean="0">
                            <a:latin typeface="Cambria Math" panose="02040503050406030204" pitchFamily="18" charset="0"/>
                            <a:ea typeface="微软雅黑" panose="020B0503020204020204" pitchFamily="34" charset="-122"/>
                          </a:rPr>
                          <m:t>𝑛</m:t>
                        </m:r>
                        <m:r>
                          <a:rPr lang="en-US" altLang="zh-CN" sz="2200" b="0" i="1" smtClean="0">
                            <a:latin typeface="Cambria Math" panose="02040503050406030204" pitchFamily="18" charset="0"/>
                            <a:ea typeface="微软雅黑" panose="020B0503020204020204" pitchFamily="34" charset="-122"/>
                          </a:rPr>
                          <m:t>×</m:t>
                        </m:r>
                        <m:r>
                          <a:rPr lang="en-US" altLang="zh-CN" sz="2200" b="0" i="1" smtClean="0">
                            <a:latin typeface="Cambria Math" panose="02040503050406030204" pitchFamily="18" charset="0"/>
                            <a:ea typeface="微软雅黑" panose="020B0503020204020204" pitchFamily="34" charset="-122"/>
                          </a:rPr>
                          <m:t>𝑑</m:t>
                        </m:r>
                      </m:sup>
                    </m:sSup>
                  </m:oMath>
                </a14:m>
                <a:endParaRPr lang="en-US" altLang="zh-CN" sz="2200" b="0" dirty="0">
                  <a:latin typeface="微软雅黑" panose="020B0503020204020204" pitchFamily="34" charset="-122"/>
                  <a:ea typeface="微软雅黑" panose="020B0503020204020204" pitchFamily="34" charset="-122"/>
                </a:endParaRPr>
              </a:p>
            </p:txBody>
          </p:sp>
        </mc:Choice>
        <mc:Fallback>
          <p:sp>
            <p:nvSpPr>
              <p:cNvPr id="25" name="文本框 24">
                <a:extLst>
                  <a:ext uri="{FF2B5EF4-FFF2-40B4-BE49-F238E27FC236}">
                    <a16:creationId xmlns:a16="http://schemas.microsoft.com/office/drawing/2014/main" id="{4126EC7C-0F0A-4DA2-9972-375425ED185C}"/>
                  </a:ext>
                </a:extLst>
              </p:cNvPr>
              <p:cNvSpPr txBox="1">
                <a:spLocks noRot="1" noChangeAspect="1" noMove="1" noResize="1" noEditPoints="1" noAdjustHandles="1" noChangeArrowheads="1" noChangeShapeType="1" noTextEdit="1"/>
              </p:cNvSpPr>
              <p:nvPr/>
            </p:nvSpPr>
            <p:spPr>
              <a:xfrm>
                <a:off x="1401837" y="2021183"/>
                <a:ext cx="9652640" cy="1094274"/>
              </a:xfrm>
              <a:prstGeom prst="rect">
                <a:avLst/>
              </a:prstGeom>
              <a:blipFill>
                <a:blip r:embed="rId5"/>
                <a:stretch>
                  <a:fillRect l="-1011" b="-12849"/>
                </a:stretch>
              </a:blipFill>
            </p:spPr>
            <p:txBody>
              <a:bodyPr/>
              <a:lstStyle/>
              <a:p>
                <a:r>
                  <a:rPr lang="zh-CN" altLang="en-US">
                    <a:noFill/>
                  </a:rPr>
                  <a:t> </a:t>
                </a:r>
              </a:p>
            </p:txBody>
          </p:sp>
        </mc:Fallback>
      </mc:AlternateContent>
      <p:grpSp>
        <p:nvGrpSpPr>
          <p:cNvPr id="32" name="组合 31">
            <a:extLst>
              <a:ext uri="{FF2B5EF4-FFF2-40B4-BE49-F238E27FC236}">
                <a16:creationId xmlns:a16="http://schemas.microsoft.com/office/drawing/2014/main" id="{D1331EAA-F038-435F-8CDA-DF2B054D5F44}"/>
              </a:ext>
            </a:extLst>
          </p:cNvPr>
          <p:cNvGrpSpPr/>
          <p:nvPr/>
        </p:nvGrpSpPr>
        <p:grpSpPr>
          <a:xfrm>
            <a:off x="958708" y="3429000"/>
            <a:ext cx="4310560" cy="461665"/>
            <a:chOff x="1992923" y="1609795"/>
            <a:chExt cx="4310560" cy="461665"/>
          </a:xfrm>
        </p:grpSpPr>
        <p:sp>
          <p:nvSpPr>
            <p:cNvPr id="33" name="矩形 32">
              <a:extLst>
                <a:ext uri="{FF2B5EF4-FFF2-40B4-BE49-F238E27FC236}">
                  <a16:creationId xmlns:a16="http://schemas.microsoft.com/office/drawing/2014/main" id="{D0C25753-F172-48EE-8503-69F416852BF5}"/>
                </a:ext>
              </a:extLst>
            </p:cNvPr>
            <p:cNvSpPr/>
            <p:nvPr/>
          </p:nvSpPr>
          <p:spPr>
            <a:xfrm>
              <a:off x="1992923" y="1840628"/>
              <a:ext cx="72000" cy="720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mj-ea"/>
                <a:ea typeface="+mj-ea"/>
              </a:endParaRPr>
            </a:p>
          </p:txBody>
        </p:sp>
        <p:sp>
          <p:nvSpPr>
            <p:cNvPr id="34" name="文本框 33">
              <a:extLst>
                <a:ext uri="{FF2B5EF4-FFF2-40B4-BE49-F238E27FC236}">
                  <a16:creationId xmlns:a16="http://schemas.microsoft.com/office/drawing/2014/main" id="{C5908A89-D988-48AB-9896-F71DBC15B02C}"/>
                </a:ext>
              </a:extLst>
            </p:cNvPr>
            <p:cNvSpPr txBox="1"/>
            <p:nvPr/>
          </p:nvSpPr>
          <p:spPr>
            <a:xfrm>
              <a:off x="2178882" y="1609795"/>
              <a:ext cx="4124601" cy="461665"/>
            </a:xfrm>
            <a:prstGeom prst="rect">
              <a:avLst/>
            </a:prstGeom>
            <a:noFill/>
          </p:spPr>
          <p:txBody>
            <a:bodyPr wrap="square" rtlCol="0">
              <a:spAutoFit/>
            </a:bodyPr>
            <a:lstStyle/>
            <a:p>
              <a:r>
                <a:rPr lang="zh-CN" altLang="en-US" sz="2400" b="1" dirty="0">
                  <a:latin typeface="+mj-ea"/>
                  <a:ea typeface="+mj-ea"/>
                </a:rPr>
                <a:t>边界选择</a:t>
              </a:r>
            </a:p>
          </p:txBody>
        </p:sp>
      </p:grpSp>
      <mc:AlternateContent xmlns:mc="http://schemas.openxmlformats.org/markup-compatibility/2006">
        <mc:Choice xmlns:a14="http://schemas.microsoft.com/office/drawing/2010/main" Requires="a14">
          <p:sp>
            <p:nvSpPr>
              <p:cNvPr id="35" name="文本框 34">
                <a:extLst>
                  <a:ext uri="{FF2B5EF4-FFF2-40B4-BE49-F238E27FC236}">
                    <a16:creationId xmlns:a16="http://schemas.microsoft.com/office/drawing/2014/main" id="{71DCFA2B-8B0A-45F4-B6BE-A5836BDE931F}"/>
                  </a:ext>
                </a:extLst>
              </p:cNvPr>
              <p:cNvSpPr txBox="1"/>
              <p:nvPr/>
            </p:nvSpPr>
            <p:spPr>
              <a:xfrm>
                <a:off x="1569610" y="4076486"/>
                <a:ext cx="9052780" cy="540341"/>
              </a:xfrm>
              <a:prstGeom prst="rect">
                <a:avLst/>
              </a:prstGeom>
              <a:noFill/>
            </p:spPr>
            <p:txBody>
              <a:bodyPr wrap="square">
                <a:spAutoFit/>
              </a:bodyPr>
              <a:lstStyle/>
              <a:p>
                <a:pPr>
                  <a:lnSpc>
                    <a:spcPct val="150000"/>
                  </a:lnSpc>
                </a:pPr>
                <a:r>
                  <a:rPr lang="zh-CN" altLang="en-US" sz="2200" dirty="0">
                    <a:latin typeface="微软雅黑" panose="020B0503020204020204" pitchFamily="34" charset="-122"/>
                    <a:ea typeface="微软雅黑" panose="020B0503020204020204" pitchFamily="34" charset="-122"/>
                  </a:rPr>
                  <a:t>使用</a:t>
                </a:r>
                <a14:m>
                  <m:oMath xmlns:m="http://schemas.openxmlformats.org/officeDocument/2006/math">
                    <m:r>
                      <a:rPr lang="en-US" altLang="zh-CN" sz="2200" b="0" i="1" smtClean="0">
                        <a:latin typeface="Cambria Math" panose="02040503050406030204" pitchFamily="18" charset="0"/>
                        <a:ea typeface="微软雅黑" panose="020B0503020204020204" pitchFamily="34" charset="-122"/>
                      </a:rPr>
                      <m:t>𝑛</m:t>
                    </m:r>
                  </m:oMath>
                </a14:m>
                <a:r>
                  <a:rPr lang="zh-CN" altLang="en-US" sz="2200" dirty="0">
                    <a:latin typeface="微软雅黑" panose="020B0503020204020204" pitchFamily="34" charset="-122"/>
                    <a:ea typeface="微软雅黑" panose="020B0503020204020204" pitchFamily="34" charset="-122"/>
                  </a:rPr>
                  <a:t>个二分类器来判别每个</a:t>
                </a:r>
                <a:r>
                  <a:rPr lang="en-US" altLang="zh-CN" sz="2200" dirty="0">
                    <a:latin typeface="微软雅黑" panose="020B0503020204020204" pitchFamily="34" charset="-122"/>
                    <a:ea typeface="微软雅黑" panose="020B0503020204020204" pitchFamily="34" charset="-122"/>
                  </a:rPr>
                  <a:t>Token</a:t>
                </a:r>
                <a:r>
                  <a:rPr lang="zh-CN" altLang="en-US" sz="2200" dirty="0">
                    <a:latin typeface="微软雅黑" panose="020B0503020204020204" pitchFamily="34" charset="-122"/>
                    <a:ea typeface="微软雅黑" panose="020B0503020204020204" pitchFamily="34" charset="-122"/>
                  </a:rPr>
                  <a:t>是否是某实体的开始或结束</a:t>
                </a:r>
                <a:endParaRPr lang="en-US" altLang="zh-CN" sz="2200" b="0" dirty="0">
                  <a:latin typeface="微软雅黑" panose="020B0503020204020204" pitchFamily="34" charset="-122"/>
                  <a:ea typeface="微软雅黑" panose="020B0503020204020204" pitchFamily="34" charset="-122"/>
                </a:endParaRPr>
              </a:p>
            </p:txBody>
          </p:sp>
        </mc:Choice>
        <mc:Fallback>
          <p:sp>
            <p:nvSpPr>
              <p:cNvPr id="35" name="文本框 34">
                <a:extLst>
                  <a:ext uri="{FF2B5EF4-FFF2-40B4-BE49-F238E27FC236}">
                    <a16:creationId xmlns:a16="http://schemas.microsoft.com/office/drawing/2014/main" id="{71DCFA2B-8B0A-45F4-B6BE-A5836BDE931F}"/>
                  </a:ext>
                </a:extLst>
              </p:cNvPr>
              <p:cNvSpPr txBox="1">
                <a:spLocks noRot="1" noChangeAspect="1" noMove="1" noResize="1" noEditPoints="1" noAdjustHandles="1" noChangeArrowheads="1" noChangeShapeType="1" noTextEdit="1"/>
              </p:cNvSpPr>
              <p:nvPr/>
            </p:nvSpPr>
            <p:spPr>
              <a:xfrm>
                <a:off x="1569610" y="4076486"/>
                <a:ext cx="9052780" cy="540341"/>
              </a:xfrm>
              <a:prstGeom prst="rect">
                <a:avLst/>
              </a:prstGeom>
              <a:blipFill>
                <a:blip r:embed="rId6"/>
                <a:stretch>
                  <a:fillRect l="-875" b="-22727"/>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3CED2C64-C70F-4491-882E-F7FCC2AC6298}"/>
              </a:ext>
            </a:extLst>
          </p:cNvPr>
          <p:cNvPicPr>
            <a:picLocks noChangeAspect="1"/>
          </p:cNvPicPr>
          <p:nvPr/>
        </p:nvPicPr>
        <p:blipFill>
          <a:blip r:embed="rId7"/>
          <a:stretch>
            <a:fillRect/>
          </a:stretch>
        </p:blipFill>
        <p:spPr>
          <a:xfrm>
            <a:off x="1205278" y="4915821"/>
            <a:ext cx="5845603" cy="1107064"/>
          </a:xfrm>
          <a:prstGeom prst="rect">
            <a:avLst/>
          </a:prstGeom>
        </p:spPr>
      </p:pic>
      <p:pic>
        <p:nvPicPr>
          <p:cNvPr id="11" name="图片 10">
            <a:extLst>
              <a:ext uri="{FF2B5EF4-FFF2-40B4-BE49-F238E27FC236}">
                <a16:creationId xmlns:a16="http://schemas.microsoft.com/office/drawing/2014/main" id="{7FA86EC2-5DA8-41CF-B2ED-770C385B1CBD}"/>
              </a:ext>
            </a:extLst>
          </p:cNvPr>
          <p:cNvPicPr>
            <a:picLocks noChangeAspect="1"/>
          </p:cNvPicPr>
          <p:nvPr/>
        </p:nvPicPr>
        <p:blipFill>
          <a:blip r:embed="rId8"/>
          <a:stretch>
            <a:fillRect/>
          </a:stretch>
        </p:blipFill>
        <p:spPr>
          <a:xfrm>
            <a:off x="7591924" y="4915821"/>
            <a:ext cx="3571096" cy="1218352"/>
          </a:xfrm>
          <a:prstGeom prst="rect">
            <a:avLst/>
          </a:prstGeom>
        </p:spPr>
      </p:pic>
    </p:spTree>
    <p:extLst>
      <p:ext uri="{BB962C8B-B14F-4D97-AF65-F5344CB8AC3E}">
        <p14:creationId xmlns:p14="http://schemas.microsoft.com/office/powerpoint/2010/main" val="2041517706"/>
      </p:ext>
    </p:extLst>
  </p:cSld>
  <p:clrMapOvr>
    <a:masterClrMapping/>
  </p:clrMapOvr>
  <p:transition spd="med">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562707" y="646490"/>
            <a:ext cx="8695593" cy="523220"/>
          </a:xfrm>
          <a:prstGeom prst="rect">
            <a:avLst/>
          </a:prstGeom>
          <a:noFill/>
        </p:spPr>
        <p:txBody>
          <a:bodyPr wrap="square" rtlCol="0">
            <a:spAutoFit/>
          </a:bodyPr>
          <a:lstStyle/>
          <a:p>
            <a:r>
              <a:rPr lang="en-US" altLang="zh-CN" sz="2800" b="1" dirty="0">
                <a:latin typeface="+mj-ea"/>
                <a:ea typeface="+mj-ea"/>
                <a:cs typeface="Times New Roman" panose="02020603050405020304" pitchFamily="18" charset="0"/>
              </a:rPr>
              <a:t>MRC-NER</a:t>
            </a:r>
            <a:r>
              <a:rPr lang="zh-CN" altLang="en-US" sz="2800" b="1" dirty="0">
                <a:latin typeface="+mj-ea"/>
                <a:ea typeface="+mj-ea"/>
                <a:cs typeface="Times New Roman" panose="02020603050405020304" pitchFamily="18" charset="0"/>
              </a:rPr>
              <a:t>：基于机器阅读理解的嵌套命名实体识别</a:t>
            </a:r>
            <a:endParaRPr lang="en-US" altLang="zh-CN" sz="2800" b="1" dirty="0">
              <a:latin typeface="+mj-ea"/>
              <a:ea typeface="+mj-ea"/>
              <a:cs typeface="Times New Roman" panose="02020603050405020304" pitchFamily="18" charset="0"/>
            </a:endParaRPr>
          </a:p>
        </p:txBody>
      </p:sp>
      <p:grpSp>
        <p:nvGrpSpPr>
          <p:cNvPr id="5" name="组合 4">
            <a:extLst>
              <a:ext uri="{FF2B5EF4-FFF2-40B4-BE49-F238E27FC236}">
                <a16:creationId xmlns:a16="http://schemas.microsoft.com/office/drawing/2014/main" id="{E2EF829A-6B67-4464-9995-47B52BB8B5D0}"/>
              </a:ext>
            </a:extLst>
          </p:cNvPr>
          <p:cNvGrpSpPr/>
          <p:nvPr/>
        </p:nvGrpSpPr>
        <p:grpSpPr>
          <a:xfrm>
            <a:off x="0" y="702885"/>
            <a:ext cx="367754" cy="416780"/>
            <a:chOff x="0" y="702885"/>
            <a:chExt cx="367754" cy="416780"/>
          </a:xfrm>
        </p:grpSpPr>
        <p:pic>
          <p:nvPicPr>
            <p:cNvPr id="3" name="图片 2">
              <a:extLst>
                <a:ext uri="{FF2B5EF4-FFF2-40B4-BE49-F238E27FC236}">
                  <a16:creationId xmlns:a16="http://schemas.microsoft.com/office/drawing/2014/main" id="{37AE7E84-8AA4-473D-B5BC-053826417794}"/>
                </a:ext>
              </a:extLst>
            </p:cNvPr>
            <p:cNvPicPr>
              <a:picLocks noChangeAspect="1"/>
            </p:cNvPicPr>
            <p:nvPr/>
          </p:nvPicPr>
          <p:blipFill>
            <a:blip r:embed="rId3"/>
            <a:stretch>
              <a:fillRect/>
            </a:stretch>
          </p:blipFill>
          <p:spPr>
            <a:xfrm>
              <a:off x="0" y="702885"/>
              <a:ext cx="281354" cy="416780"/>
            </a:xfrm>
            <a:prstGeom prst="rect">
              <a:avLst/>
            </a:prstGeom>
          </p:spPr>
        </p:pic>
        <p:pic>
          <p:nvPicPr>
            <p:cNvPr id="9" name="图片 8">
              <a:extLst>
                <a:ext uri="{FF2B5EF4-FFF2-40B4-BE49-F238E27FC236}">
                  <a16:creationId xmlns:a16="http://schemas.microsoft.com/office/drawing/2014/main" id="{8B5B2EAD-1082-40EE-973B-E677BAFE5A35}"/>
                </a:ext>
              </a:extLst>
            </p:cNvPr>
            <p:cNvPicPr>
              <a:picLocks/>
            </p:cNvPicPr>
            <p:nvPr/>
          </p:nvPicPr>
          <p:blipFill>
            <a:blip r:embed="rId3"/>
            <a:stretch>
              <a:fillRect/>
            </a:stretch>
          </p:blipFill>
          <p:spPr>
            <a:xfrm>
              <a:off x="281354" y="771300"/>
              <a:ext cx="86400" cy="273600"/>
            </a:xfrm>
            <a:prstGeom prst="rect">
              <a:avLst/>
            </a:prstGeom>
          </p:spPr>
        </p:pic>
      </p:grpSp>
      <p:cxnSp>
        <p:nvCxnSpPr>
          <p:cNvPr id="10" name="直接连接符 9">
            <a:extLst>
              <a:ext uri="{FF2B5EF4-FFF2-40B4-BE49-F238E27FC236}">
                <a16:creationId xmlns:a16="http://schemas.microsoft.com/office/drawing/2014/main" id="{29F4AE27-B393-43D9-BD4C-1A05C1AC2BFF}"/>
              </a:ext>
            </a:extLst>
          </p:cNvPr>
          <p:cNvCxnSpPr>
            <a:cxnSpLocks/>
          </p:cNvCxnSpPr>
          <p:nvPr/>
        </p:nvCxnSpPr>
        <p:spPr>
          <a:xfrm>
            <a:off x="562708" y="593518"/>
            <a:ext cx="396000" cy="0"/>
          </a:xfrm>
          <a:prstGeom prst="line">
            <a:avLst/>
          </a:prstGeom>
          <a:ln w="25400">
            <a:solidFill>
              <a:srgbClr val="000000"/>
            </a:solidFill>
          </a:ln>
        </p:spPr>
        <p:style>
          <a:lnRef idx="1">
            <a:schemeClr val="accent1"/>
          </a:lnRef>
          <a:fillRef idx="0">
            <a:schemeClr val="accent1"/>
          </a:fillRef>
          <a:effectRef idx="0">
            <a:schemeClr val="accent1"/>
          </a:effectRef>
          <a:fontRef idx="minor">
            <a:schemeClr val="tx1"/>
          </a:fontRef>
        </p:style>
      </p:cxnSp>
      <p:pic>
        <p:nvPicPr>
          <p:cNvPr id="21" name="图片 20">
            <a:extLst>
              <a:ext uri="{FF2B5EF4-FFF2-40B4-BE49-F238E27FC236}">
                <a16:creationId xmlns:a16="http://schemas.microsoft.com/office/drawing/2014/main" id="{8E467501-9555-4B1A-985F-D67F0B2FB9C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748947" y="189950"/>
            <a:ext cx="2125699" cy="514818"/>
          </a:xfrm>
          <a:prstGeom prst="rect">
            <a:avLst/>
          </a:prstGeom>
        </p:spPr>
      </p:pic>
      <p:grpSp>
        <p:nvGrpSpPr>
          <p:cNvPr id="22" name="组合 21">
            <a:extLst>
              <a:ext uri="{FF2B5EF4-FFF2-40B4-BE49-F238E27FC236}">
                <a16:creationId xmlns:a16="http://schemas.microsoft.com/office/drawing/2014/main" id="{AFFABCBD-516C-455E-A593-2ABFF5FD8194}"/>
              </a:ext>
            </a:extLst>
          </p:cNvPr>
          <p:cNvGrpSpPr/>
          <p:nvPr/>
        </p:nvGrpSpPr>
        <p:grpSpPr>
          <a:xfrm>
            <a:off x="958708" y="1388647"/>
            <a:ext cx="4310560" cy="461665"/>
            <a:chOff x="1992923" y="1609795"/>
            <a:chExt cx="4310560" cy="461665"/>
          </a:xfrm>
        </p:grpSpPr>
        <p:sp>
          <p:nvSpPr>
            <p:cNvPr id="23" name="矩形 22">
              <a:extLst>
                <a:ext uri="{FF2B5EF4-FFF2-40B4-BE49-F238E27FC236}">
                  <a16:creationId xmlns:a16="http://schemas.microsoft.com/office/drawing/2014/main" id="{C35304A8-FD38-4D16-95FA-57EF91E557F0}"/>
                </a:ext>
              </a:extLst>
            </p:cNvPr>
            <p:cNvSpPr/>
            <p:nvPr/>
          </p:nvSpPr>
          <p:spPr>
            <a:xfrm>
              <a:off x="1992923" y="1840628"/>
              <a:ext cx="72000" cy="720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mj-ea"/>
                <a:ea typeface="+mj-ea"/>
              </a:endParaRPr>
            </a:p>
          </p:txBody>
        </p:sp>
        <p:sp>
          <p:nvSpPr>
            <p:cNvPr id="24" name="文本框 23">
              <a:extLst>
                <a:ext uri="{FF2B5EF4-FFF2-40B4-BE49-F238E27FC236}">
                  <a16:creationId xmlns:a16="http://schemas.microsoft.com/office/drawing/2014/main" id="{6D7010AE-A15B-45F6-B9E3-E2B442A6264D}"/>
                </a:ext>
              </a:extLst>
            </p:cNvPr>
            <p:cNvSpPr txBox="1"/>
            <p:nvPr/>
          </p:nvSpPr>
          <p:spPr>
            <a:xfrm>
              <a:off x="2178882" y="1609795"/>
              <a:ext cx="4124601" cy="461665"/>
            </a:xfrm>
            <a:prstGeom prst="rect">
              <a:avLst/>
            </a:prstGeom>
            <a:noFill/>
          </p:spPr>
          <p:txBody>
            <a:bodyPr wrap="square" rtlCol="0">
              <a:spAutoFit/>
            </a:bodyPr>
            <a:lstStyle/>
            <a:p>
              <a:r>
                <a:rPr lang="zh-CN" altLang="en-US" sz="2400" b="1" dirty="0">
                  <a:latin typeface="+mj-ea"/>
                  <a:ea typeface="+mj-ea"/>
                </a:rPr>
                <a:t>起始边界匹配</a:t>
              </a:r>
            </a:p>
          </p:txBody>
        </p:sp>
      </p:grpSp>
      <mc:AlternateContent xmlns:mc="http://schemas.openxmlformats.org/markup-compatibility/2006">
        <mc:Choice xmlns:a14="http://schemas.microsoft.com/office/drawing/2010/main" Requires="a14">
          <p:sp>
            <p:nvSpPr>
              <p:cNvPr id="25" name="文本框 24">
                <a:extLst>
                  <a:ext uri="{FF2B5EF4-FFF2-40B4-BE49-F238E27FC236}">
                    <a16:creationId xmlns:a16="http://schemas.microsoft.com/office/drawing/2014/main" id="{4126EC7C-0F0A-4DA2-9972-375425ED185C}"/>
                  </a:ext>
                </a:extLst>
              </p:cNvPr>
              <p:cNvSpPr txBox="1"/>
              <p:nvPr/>
            </p:nvSpPr>
            <p:spPr>
              <a:xfrm>
                <a:off x="1401837" y="2021183"/>
                <a:ext cx="9652640" cy="1094274"/>
              </a:xfrm>
              <a:prstGeom prst="rect">
                <a:avLst/>
              </a:prstGeom>
              <a:noFill/>
            </p:spPr>
            <p:txBody>
              <a:bodyPr wrap="square">
                <a:spAutoFit/>
              </a:bodyPr>
              <a:lstStyle/>
              <a:p>
                <a:pPr marL="457200" indent="-457200">
                  <a:lnSpc>
                    <a:spcPct val="150000"/>
                  </a:lnSpc>
                  <a:buAutoNum type="arabicPeriod"/>
                </a:pPr>
                <a:r>
                  <a:rPr lang="zh-CN" altLang="en-US" sz="2200" dirty="0">
                    <a:latin typeface="微软雅黑" panose="020B0503020204020204" pitchFamily="34" charset="-122"/>
                    <a:ea typeface="微软雅黑" panose="020B0503020204020204" pitchFamily="34" charset="-122"/>
                  </a:rPr>
                  <a:t>输入：问题</a:t>
                </a:r>
                <a14:m>
                  <m:oMath xmlns:m="http://schemas.openxmlformats.org/officeDocument/2006/math">
                    <m:sSub>
                      <m:sSubPr>
                        <m:ctrlPr>
                          <a:rPr lang="en-US" altLang="zh-CN" sz="2200" b="0" i="1" smtClean="0">
                            <a:latin typeface="Cambria Math" panose="02040503050406030204" pitchFamily="18" charset="0"/>
                            <a:ea typeface="微软雅黑" panose="020B0503020204020204" pitchFamily="34" charset="-122"/>
                          </a:rPr>
                        </m:ctrlPr>
                      </m:sSubPr>
                      <m:e>
                        <m:r>
                          <a:rPr lang="en-US" altLang="zh-CN" sz="2200" b="0" i="1" smtClean="0">
                            <a:latin typeface="Cambria Math" panose="02040503050406030204" pitchFamily="18" charset="0"/>
                            <a:ea typeface="微软雅黑" panose="020B0503020204020204" pitchFamily="34" charset="-122"/>
                          </a:rPr>
                          <m:t>𝑞</m:t>
                        </m:r>
                      </m:e>
                      <m:sub>
                        <m:r>
                          <a:rPr lang="en-US" altLang="zh-CN" sz="2200" b="0" i="1" smtClean="0">
                            <a:latin typeface="Cambria Math" panose="02040503050406030204" pitchFamily="18" charset="0"/>
                            <a:ea typeface="微软雅黑" panose="020B0503020204020204" pitchFamily="34" charset="-122"/>
                          </a:rPr>
                          <m:t>𝑦</m:t>
                        </m:r>
                      </m:sub>
                    </m:sSub>
                  </m:oMath>
                </a14:m>
                <a:r>
                  <a:rPr lang="zh-CN" altLang="en-US" sz="2200" dirty="0">
                    <a:latin typeface="微软雅黑" panose="020B0503020204020204" pitchFamily="34" charset="-122"/>
                    <a:ea typeface="微软雅黑" panose="020B0503020204020204" pitchFamily="34" charset="-122"/>
                  </a:rPr>
                  <a:t>与</a:t>
                </a:r>
                <a14:m>
                  <m:oMath xmlns:m="http://schemas.openxmlformats.org/officeDocument/2006/math">
                    <m:r>
                      <a:rPr lang="en-US" altLang="zh-CN" sz="2200" b="0" i="1" dirty="0" smtClean="0">
                        <a:latin typeface="Cambria Math" panose="02040503050406030204" pitchFamily="18" charset="0"/>
                        <a:ea typeface="微软雅黑" panose="020B0503020204020204" pitchFamily="34" charset="-122"/>
                      </a:rPr>
                      <m:t>𝑋</m:t>
                    </m:r>
                  </m:oMath>
                </a14:m>
                <a:r>
                  <a:rPr lang="zh-CN" altLang="en-US" sz="2200" b="0" dirty="0">
                    <a:latin typeface="微软雅黑" panose="020B0503020204020204" pitchFamily="34" charset="-122"/>
                    <a:ea typeface="微软雅黑" panose="020B0503020204020204" pitchFamily="34" charset="-122"/>
                  </a:rPr>
                  <a:t>的拼接</a:t>
                </a:r>
                <a:r>
                  <a:rPr lang="zh-CN" altLang="en-US" sz="2200" dirty="0">
                    <a:latin typeface="微软雅黑" panose="020B0503020204020204" pitchFamily="34" charset="-122"/>
                    <a:ea typeface="微软雅黑" panose="020B0503020204020204" pitchFamily="34" charset="-122"/>
                  </a:rPr>
                  <a:t>，</a:t>
                </a:r>
                <a14:m>
                  <m:oMath xmlns:m="http://schemas.openxmlformats.org/officeDocument/2006/math">
                    <m:d>
                      <m:dPr>
                        <m:begChr m:val="{"/>
                        <m:endChr m:val="}"/>
                        <m:ctrlPr>
                          <a:rPr lang="en-US" altLang="zh-CN" sz="2200" b="0" i="1" smtClean="0">
                            <a:latin typeface="Cambria Math" panose="02040503050406030204" pitchFamily="18" charset="0"/>
                            <a:ea typeface="微软雅黑" panose="020B0503020204020204" pitchFamily="34" charset="-122"/>
                          </a:rPr>
                        </m:ctrlPr>
                      </m:dPr>
                      <m:e>
                        <m:d>
                          <m:dPr>
                            <m:begChr m:val="["/>
                            <m:endChr m:val="]"/>
                            <m:ctrlPr>
                              <a:rPr lang="en-US" altLang="zh-CN" sz="2200" b="0" i="1" smtClean="0">
                                <a:latin typeface="Cambria Math" panose="02040503050406030204" pitchFamily="18" charset="0"/>
                                <a:ea typeface="微软雅黑" panose="020B0503020204020204" pitchFamily="34" charset="-122"/>
                              </a:rPr>
                            </m:ctrlPr>
                          </m:dPr>
                          <m:e>
                            <m:r>
                              <a:rPr lang="en-US" altLang="zh-CN" sz="2200" b="0" i="1" smtClean="0">
                                <a:latin typeface="Cambria Math" panose="02040503050406030204" pitchFamily="18" charset="0"/>
                                <a:ea typeface="微软雅黑" panose="020B0503020204020204" pitchFamily="34" charset="-122"/>
                              </a:rPr>
                              <m:t>𝐶𝐿𝑆</m:t>
                            </m:r>
                          </m:e>
                        </m:d>
                        <m:r>
                          <a:rPr lang="en-US" altLang="zh-CN" sz="2200" b="0" i="1" smtClean="0">
                            <a:latin typeface="Cambria Math" panose="02040503050406030204" pitchFamily="18" charset="0"/>
                            <a:ea typeface="微软雅黑" panose="020B0503020204020204" pitchFamily="34" charset="-122"/>
                          </a:rPr>
                          <m:t>,</m:t>
                        </m:r>
                        <m:sSub>
                          <m:sSubPr>
                            <m:ctrlPr>
                              <a:rPr lang="en-US" altLang="zh-CN" sz="2200" b="0" i="1" smtClean="0">
                                <a:latin typeface="Cambria Math" panose="02040503050406030204" pitchFamily="18" charset="0"/>
                                <a:ea typeface="微软雅黑" panose="020B0503020204020204" pitchFamily="34" charset="-122"/>
                              </a:rPr>
                            </m:ctrlPr>
                          </m:sSubPr>
                          <m:e>
                            <m:r>
                              <a:rPr lang="en-US" altLang="zh-CN" sz="2200" b="0" i="1" smtClean="0">
                                <a:latin typeface="Cambria Math" panose="02040503050406030204" pitchFamily="18" charset="0"/>
                                <a:ea typeface="微软雅黑" panose="020B0503020204020204" pitchFamily="34" charset="-122"/>
                              </a:rPr>
                              <m:t>𝑞</m:t>
                            </m:r>
                          </m:e>
                          <m:sub>
                            <m:r>
                              <a:rPr lang="en-US" altLang="zh-CN" sz="2200" b="0" i="1" smtClean="0">
                                <a:latin typeface="Cambria Math" panose="02040503050406030204" pitchFamily="18" charset="0"/>
                                <a:ea typeface="微软雅黑" panose="020B0503020204020204" pitchFamily="34" charset="-122"/>
                              </a:rPr>
                              <m:t>1</m:t>
                            </m:r>
                          </m:sub>
                        </m:sSub>
                        <m:r>
                          <a:rPr lang="en-US" altLang="zh-CN" sz="2200" b="0" i="1" smtClean="0">
                            <a:latin typeface="Cambria Math" panose="02040503050406030204" pitchFamily="18" charset="0"/>
                            <a:ea typeface="微软雅黑" panose="020B0503020204020204" pitchFamily="34" charset="-122"/>
                          </a:rPr>
                          <m:t>,</m:t>
                        </m:r>
                        <m:sSub>
                          <m:sSubPr>
                            <m:ctrlPr>
                              <a:rPr lang="en-US" altLang="zh-CN" sz="2200" b="0" i="1" smtClean="0">
                                <a:latin typeface="Cambria Math" panose="02040503050406030204" pitchFamily="18" charset="0"/>
                                <a:ea typeface="微软雅黑" panose="020B0503020204020204" pitchFamily="34" charset="-122"/>
                              </a:rPr>
                            </m:ctrlPr>
                          </m:sSubPr>
                          <m:e>
                            <m:r>
                              <a:rPr lang="en-US" altLang="zh-CN" sz="2200" b="0" i="1" smtClean="0">
                                <a:latin typeface="Cambria Math" panose="02040503050406030204" pitchFamily="18" charset="0"/>
                                <a:ea typeface="微软雅黑" panose="020B0503020204020204" pitchFamily="34" charset="-122"/>
                              </a:rPr>
                              <m:t>𝑞</m:t>
                            </m:r>
                          </m:e>
                          <m:sub>
                            <m:r>
                              <a:rPr lang="en-US" altLang="zh-CN" sz="2200" b="0" i="1" smtClean="0">
                                <a:latin typeface="Cambria Math" panose="02040503050406030204" pitchFamily="18" charset="0"/>
                                <a:ea typeface="微软雅黑" panose="020B0503020204020204" pitchFamily="34" charset="-122"/>
                              </a:rPr>
                              <m:t>2</m:t>
                            </m:r>
                          </m:sub>
                        </m:sSub>
                        <m:r>
                          <a:rPr lang="en-US" altLang="zh-CN" sz="2200" b="0" i="1" smtClean="0">
                            <a:latin typeface="Cambria Math" panose="02040503050406030204" pitchFamily="18" charset="0"/>
                            <a:ea typeface="微软雅黑" panose="020B0503020204020204" pitchFamily="34" charset="-122"/>
                          </a:rPr>
                          <m:t>,⋯,</m:t>
                        </m:r>
                        <m:sSub>
                          <m:sSubPr>
                            <m:ctrlPr>
                              <a:rPr lang="en-US" altLang="zh-CN" sz="2200" b="0" i="1" smtClean="0">
                                <a:latin typeface="Cambria Math" panose="02040503050406030204" pitchFamily="18" charset="0"/>
                                <a:ea typeface="微软雅黑" panose="020B0503020204020204" pitchFamily="34" charset="-122"/>
                              </a:rPr>
                            </m:ctrlPr>
                          </m:sSubPr>
                          <m:e>
                            <m:r>
                              <a:rPr lang="en-US" altLang="zh-CN" sz="2200" b="0" i="1" smtClean="0">
                                <a:latin typeface="Cambria Math" panose="02040503050406030204" pitchFamily="18" charset="0"/>
                                <a:ea typeface="微软雅黑" panose="020B0503020204020204" pitchFamily="34" charset="-122"/>
                              </a:rPr>
                              <m:t>𝑞</m:t>
                            </m:r>
                          </m:e>
                          <m:sub>
                            <m:r>
                              <a:rPr lang="en-US" altLang="zh-CN" sz="2200" b="0" i="1" smtClean="0">
                                <a:latin typeface="Cambria Math" panose="02040503050406030204" pitchFamily="18" charset="0"/>
                                <a:ea typeface="微软雅黑" panose="020B0503020204020204" pitchFamily="34" charset="-122"/>
                              </a:rPr>
                              <m:t>𝑚</m:t>
                            </m:r>
                          </m:sub>
                        </m:sSub>
                        <m:r>
                          <a:rPr lang="en-US" altLang="zh-CN" sz="2200" b="0" i="1" smtClean="0">
                            <a:latin typeface="Cambria Math" panose="02040503050406030204" pitchFamily="18" charset="0"/>
                            <a:ea typeface="微软雅黑" panose="020B0503020204020204" pitchFamily="34" charset="-122"/>
                          </a:rPr>
                          <m:t>,</m:t>
                        </m:r>
                        <m:d>
                          <m:dPr>
                            <m:begChr m:val="["/>
                            <m:endChr m:val="]"/>
                            <m:ctrlPr>
                              <a:rPr lang="en-US" altLang="zh-CN" sz="2200" b="0" i="1" smtClean="0">
                                <a:latin typeface="Cambria Math" panose="02040503050406030204" pitchFamily="18" charset="0"/>
                                <a:ea typeface="微软雅黑" panose="020B0503020204020204" pitchFamily="34" charset="-122"/>
                              </a:rPr>
                            </m:ctrlPr>
                          </m:dPr>
                          <m:e>
                            <m:r>
                              <a:rPr lang="en-US" altLang="zh-CN" sz="2200" b="0" i="1" smtClean="0">
                                <a:latin typeface="Cambria Math" panose="02040503050406030204" pitchFamily="18" charset="0"/>
                                <a:ea typeface="微软雅黑" panose="020B0503020204020204" pitchFamily="34" charset="-122"/>
                              </a:rPr>
                              <m:t>𝑆𝐸𝑃</m:t>
                            </m:r>
                          </m:e>
                        </m:d>
                        <m:r>
                          <a:rPr lang="en-US" altLang="zh-CN" sz="2200" b="0" i="1" smtClean="0">
                            <a:latin typeface="Cambria Math" panose="02040503050406030204" pitchFamily="18" charset="0"/>
                            <a:ea typeface="微软雅黑" panose="020B0503020204020204" pitchFamily="34" charset="-122"/>
                          </a:rPr>
                          <m:t>,</m:t>
                        </m:r>
                        <m:sSub>
                          <m:sSubPr>
                            <m:ctrlPr>
                              <a:rPr lang="en-US" altLang="zh-CN" sz="2200" b="0" i="1" smtClean="0">
                                <a:latin typeface="Cambria Math" panose="02040503050406030204" pitchFamily="18" charset="0"/>
                                <a:ea typeface="微软雅黑" panose="020B0503020204020204" pitchFamily="34" charset="-122"/>
                              </a:rPr>
                            </m:ctrlPr>
                          </m:sSubPr>
                          <m:e>
                            <m:r>
                              <a:rPr lang="en-US" altLang="zh-CN" sz="2200" b="0" i="1" smtClean="0">
                                <a:latin typeface="Cambria Math" panose="02040503050406030204" pitchFamily="18" charset="0"/>
                                <a:ea typeface="微软雅黑" panose="020B0503020204020204" pitchFamily="34" charset="-122"/>
                              </a:rPr>
                              <m:t>𝑥</m:t>
                            </m:r>
                          </m:e>
                          <m:sub>
                            <m:r>
                              <a:rPr lang="en-US" altLang="zh-CN" sz="2200" b="0" i="1" smtClean="0">
                                <a:latin typeface="Cambria Math" panose="02040503050406030204" pitchFamily="18" charset="0"/>
                                <a:ea typeface="微软雅黑" panose="020B0503020204020204" pitchFamily="34" charset="-122"/>
                              </a:rPr>
                              <m:t>1</m:t>
                            </m:r>
                          </m:sub>
                        </m:sSub>
                        <m:r>
                          <a:rPr lang="en-US" altLang="zh-CN" sz="2200" b="0" i="1" smtClean="0">
                            <a:latin typeface="Cambria Math" panose="02040503050406030204" pitchFamily="18" charset="0"/>
                            <a:ea typeface="微软雅黑" panose="020B0503020204020204" pitchFamily="34" charset="-122"/>
                          </a:rPr>
                          <m:t>,</m:t>
                        </m:r>
                        <m:sSub>
                          <m:sSubPr>
                            <m:ctrlPr>
                              <a:rPr lang="en-US" altLang="zh-CN" sz="2200" b="0" i="1" smtClean="0">
                                <a:latin typeface="Cambria Math" panose="02040503050406030204" pitchFamily="18" charset="0"/>
                                <a:ea typeface="微软雅黑" panose="020B0503020204020204" pitchFamily="34" charset="-122"/>
                              </a:rPr>
                            </m:ctrlPr>
                          </m:sSubPr>
                          <m:e>
                            <m:r>
                              <a:rPr lang="en-US" altLang="zh-CN" sz="2200" b="0" i="1" smtClean="0">
                                <a:latin typeface="Cambria Math" panose="02040503050406030204" pitchFamily="18" charset="0"/>
                                <a:ea typeface="微软雅黑" panose="020B0503020204020204" pitchFamily="34" charset="-122"/>
                              </a:rPr>
                              <m:t>𝑥</m:t>
                            </m:r>
                          </m:e>
                          <m:sub>
                            <m:r>
                              <a:rPr lang="en-US" altLang="zh-CN" sz="2200" b="0" i="1" smtClean="0">
                                <a:latin typeface="Cambria Math" panose="02040503050406030204" pitchFamily="18" charset="0"/>
                                <a:ea typeface="微软雅黑" panose="020B0503020204020204" pitchFamily="34" charset="-122"/>
                              </a:rPr>
                              <m:t>2</m:t>
                            </m:r>
                          </m:sub>
                        </m:sSub>
                        <m:r>
                          <a:rPr lang="en-US" altLang="zh-CN" sz="2200" b="0" i="1" smtClean="0">
                            <a:latin typeface="Cambria Math" panose="02040503050406030204" pitchFamily="18" charset="0"/>
                            <a:ea typeface="微软雅黑" panose="020B0503020204020204" pitchFamily="34" charset="-122"/>
                          </a:rPr>
                          <m:t>,⋯,</m:t>
                        </m:r>
                        <m:sSub>
                          <m:sSubPr>
                            <m:ctrlPr>
                              <a:rPr lang="en-US" altLang="zh-CN" sz="2200" b="0" i="1" smtClean="0">
                                <a:latin typeface="Cambria Math" panose="02040503050406030204" pitchFamily="18" charset="0"/>
                                <a:ea typeface="微软雅黑" panose="020B0503020204020204" pitchFamily="34" charset="-122"/>
                              </a:rPr>
                            </m:ctrlPr>
                          </m:sSubPr>
                          <m:e>
                            <m:r>
                              <a:rPr lang="en-US" altLang="zh-CN" sz="2200" b="0" i="1" smtClean="0">
                                <a:latin typeface="Cambria Math" panose="02040503050406030204" pitchFamily="18" charset="0"/>
                                <a:ea typeface="微软雅黑" panose="020B0503020204020204" pitchFamily="34" charset="-122"/>
                              </a:rPr>
                              <m:t>𝑥</m:t>
                            </m:r>
                          </m:e>
                          <m:sub>
                            <m:r>
                              <a:rPr lang="en-US" altLang="zh-CN" sz="2200" b="0" i="1" smtClean="0">
                                <a:latin typeface="Cambria Math" panose="02040503050406030204" pitchFamily="18" charset="0"/>
                                <a:ea typeface="微软雅黑" panose="020B0503020204020204" pitchFamily="34" charset="-122"/>
                              </a:rPr>
                              <m:t>𝑛</m:t>
                            </m:r>
                          </m:sub>
                        </m:sSub>
                      </m:e>
                    </m:d>
                  </m:oMath>
                </a14:m>
                <a:endParaRPr lang="en-US" altLang="zh-CN" sz="2200" b="0" dirty="0">
                  <a:latin typeface="微软雅黑" panose="020B0503020204020204" pitchFamily="34" charset="-122"/>
                  <a:ea typeface="微软雅黑" panose="020B0503020204020204" pitchFamily="34" charset="-122"/>
                </a:endParaRPr>
              </a:p>
              <a:p>
                <a:pPr marL="457200" indent="-457200">
                  <a:lnSpc>
                    <a:spcPct val="150000"/>
                  </a:lnSpc>
                  <a:buAutoNum type="arabicPeriod"/>
                </a:pPr>
                <a:r>
                  <a:rPr lang="zh-CN" altLang="en-US" sz="2200" dirty="0">
                    <a:latin typeface="微软雅黑" panose="020B0503020204020204" pitchFamily="34" charset="-122"/>
                    <a:ea typeface="微软雅黑" panose="020B0503020204020204" pitchFamily="34" charset="-122"/>
                  </a:rPr>
                  <a:t>输出：</a:t>
                </a:r>
                <a14:m>
                  <m:oMath xmlns:m="http://schemas.openxmlformats.org/officeDocument/2006/math">
                    <m:r>
                      <a:rPr lang="en-US" altLang="zh-CN" sz="2200" b="0" i="1" smtClean="0">
                        <a:latin typeface="Cambria Math" panose="02040503050406030204" pitchFamily="18" charset="0"/>
                        <a:ea typeface="微软雅黑" panose="020B0503020204020204" pitchFamily="34" charset="-122"/>
                      </a:rPr>
                      <m:t>𝐸</m:t>
                    </m:r>
                    <m:r>
                      <a:rPr lang="en-US" altLang="zh-CN" sz="2200" b="0" i="1" smtClean="0">
                        <a:latin typeface="Cambria Math" panose="02040503050406030204" pitchFamily="18" charset="0"/>
                        <a:ea typeface="微软雅黑" panose="020B0503020204020204" pitchFamily="34" charset="-122"/>
                      </a:rPr>
                      <m:t>∈</m:t>
                    </m:r>
                    <m:sSup>
                      <m:sSupPr>
                        <m:ctrlPr>
                          <a:rPr lang="en-US" altLang="zh-CN" sz="2200" b="0" i="1" smtClean="0">
                            <a:latin typeface="Cambria Math" panose="02040503050406030204" pitchFamily="18" charset="0"/>
                            <a:ea typeface="微软雅黑" panose="020B0503020204020204" pitchFamily="34" charset="-122"/>
                          </a:rPr>
                        </m:ctrlPr>
                      </m:sSupPr>
                      <m:e>
                        <m:r>
                          <a:rPr lang="en-US" altLang="zh-CN" sz="2200" b="0" i="1" smtClean="0">
                            <a:latin typeface="Cambria Math" panose="02040503050406030204" pitchFamily="18" charset="0"/>
                            <a:ea typeface="微软雅黑" panose="020B0503020204020204" pitchFamily="34" charset="-122"/>
                          </a:rPr>
                          <m:t>𝑅</m:t>
                        </m:r>
                      </m:e>
                      <m:sup>
                        <m:r>
                          <a:rPr lang="en-US" altLang="zh-CN" sz="2200" b="0" i="1" smtClean="0">
                            <a:latin typeface="Cambria Math" panose="02040503050406030204" pitchFamily="18" charset="0"/>
                            <a:ea typeface="微软雅黑" panose="020B0503020204020204" pitchFamily="34" charset="-122"/>
                          </a:rPr>
                          <m:t>𝑛</m:t>
                        </m:r>
                        <m:r>
                          <a:rPr lang="en-US" altLang="zh-CN" sz="2200" b="0" i="1" smtClean="0">
                            <a:latin typeface="Cambria Math" panose="02040503050406030204" pitchFamily="18" charset="0"/>
                            <a:ea typeface="微软雅黑" panose="020B0503020204020204" pitchFamily="34" charset="-122"/>
                          </a:rPr>
                          <m:t>×</m:t>
                        </m:r>
                        <m:r>
                          <a:rPr lang="en-US" altLang="zh-CN" sz="2200" b="0" i="1" smtClean="0">
                            <a:latin typeface="Cambria Math" panose="02040503050406030204" pitchFamily="18" charset="0"/>
                            <a:ea typeface="微软雅黑" panose="020B0503020204020204" pitchFamily="34" charset="-122"/>
                          </a:rPr>
                          <m:t>𝑑</m:t>
                        </m:r>
                      </m:sup>
                    </m:sSup>
                  </m:oMath>
                </a14:m>
                <a:endParaRPr lang="en-US" altLang="zh-CN" sz="2200" b="0" dirty="0">
                  <a:latin typeface="微软雅黑" panose="020B0503020204020204" pitchFamily="34" charset="-122"/>
                  <a:ea typeface="微软雅黑" panose="020B0503020204020204" pitchFamily="34" charset="-122"/>
                </a:endParaRPr>
              </a:p>
            </p:txBody>
          </p:sp>
        </mc:Choice>
        <mc:Fallback>
          <p:sp>
            <p:nvSpPr>
              <p:cNvPr id="25" name="文本框 24">
                <a:extLst>
                  <a:ext uri="{FF2B5EF4-FFF2-40B4-BE49-F238E27FC236}">
                    <a16:creationId xmlns:a16="http://schemas.microsoft.com/office/drawing/2014/main" id="{4126EC7C-0F0A-4DA2-9972-375425ED185C}"/>
                  </a:ext>
                </a:extLst>
              </p:cNvPr>
              <p:cNvSpPr txBox="1">
                <a:spLocks noRot="1" noChangeAspect="1" noMove="1" noResize="1" noEditPoints="1" noAdjustHandles="1" noChangeArrowheads="1" noChangeShapeType="1" noTextEdit="1"/>
              </p:cNvSpPr>
              <p:nvPr/>
            </p:nvSpPr>
            <p:spPr>
              <a:xfrm>
                <a:off x="1401837" y="2021183"/>
                <a:ext cx="9652640" cy="1094274"/>
              </a:xfrm>
              <a:prstGeom prst="rect">
                <a:avLst/>
              </a:prstGeom>
              <a:blipFill>
                <a:blip r:embed="rId5"/>
                <a:stretch>
                  <a:fillRect l="-1011" b="-12849"/>
                </a:stretch>
              </a:blipFill>
            </p:spPr>
            <p:txBody>
              <a:bodyPr/>
              <a:lstStyle/>
              <a:p>
                <a:r>
                  <a:rPr lang="zh-CN" altLang="en-US">
                    <a:noFill/>
                  </a:rPr>
                  <a:t> </a:t>
                </a:r>
              </a:p>
            </p:txBody>
          </p:sp>
        </mc:Fallback>
      </mc:AlternateContent>
      <p:grpSp>
        <p:nvGrpSpPr>
          <p:cNvPr id="32" name="组合 31">
            <a:extLst>
              <a:ext uri="{FF2B5EF4-FFF2-40B4-BE49-F238E27FC236}">
                <a16:creationId xmlns:a16="http://schemas.microsoft.com/office/drawing/2014/main" id="{D1331EAA-F038-435F-8CDA-DF2B054D5F44}"/>
              </a:ext>
            </a:extLst>
          </p:cNvPr>
          <p:cNvGrpSpPr/>
          <p:nvPr/>
        </p:nvGrpSpPr>
        <p:grpSpPr>
          <a:xfrm>
            <a:off x="958708" y="3429000"/>
            <a:ext cx="4310560" cy="461665"/>
            <a:chOff x="1992923" y="1609795"/>
            <a:chExt cx="4310560" cy="461665"/>
          </a:xfrm>
        </p:grpSpPr>
        <p:sp>
          <p:nvSpPr>
            <p:cNvPr id="33" name="矩形 32">
              <a:extLst>
                <a:ext uri="{FF2B5EF4-FFF2-40B4-BE49-F238E27FC236}">
                  <a16:creationId xmlns:a16="http://schemas.microsoft.com/office/drawing/2014/main" id="{D0C25753-F172-48EE-8503-69F416852BF5}"/>
                </a:ext>
              </a:extLst>
            </p:cNvPr>
            <p:cNvSpPr/>
            <p:nvPr/>
          </p:nvSpPr>
          <p:spPr>
            <a:xfrm>
              <a:off x="1992923" y="1840628"/>
              <a:ext cx="72000" cy="720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mj-ea"/>
                <a:ea typeface="+mj-ea"/>
              </a:endParaRPr>
            </a:p>
          </p:txBody>
        </p:sp>
        <p:sp>
          <p:nvSpPr>
            <p:cNvPr id="34" name="文本框 33">
              <a:extLst>
                <a:ext uri="{FF2B5EF4-FFF2-40B4-BE49-F238E27FC236}">
                  <a16:creationId xmlns:a16="http://schemas.microsoft.com/office/drawing/2014/main" id="{C5908A89-D988-48AB-9896-F71DBC15B02C}"/>
                </a:ext>
              </a:extLst>
            </p:cNvPr>
            <p:cNvSpPr txBox="1"/>
            <p:nvPr/>
          </p:nvSpPr>
          <p:spPr>
            <a:xfrm>
              <a:off x="2178882" y="1609795"/>
              <a:ext cx="4124601" cy="461665"/>
            </a:xfrm>
            <a:prstGeom prst="rect">
              <a:avLst/>
            </a:prstGeom>
            <a:noFill/>
          </p:spPr>
          <p:txBody>
            <a:bodyPr wrap="square" rtlCol="0">
              <a:spAutoFit/>
            </a:bodyPr>
            <a:lstStyle/>
            <a:p>
              <a:r>
                <a:rPr lang="zh-CN" altLang="en-US" sz="2400" b="1" dirty="0">
                  <a:latin typeface="+mj-ea"/>
                  <a:ea typeface="+mj-ea"/>
                </a:rPr>
                <a:t>边界选择</a:t>
              </a:r>
            </a:p>
          </p:txBody>
        </p:sp>
      </p:grpSp>
      <mc:AlternateContent xmlns:mc="http://schemas.openxmlformats.org/markup-compatibility/2006">
        <mc:Choice xmlns:a14="http://schemas.microsoft.com/office/drawing/2010/main" Requires="a14">
          <p:sp>
            <p:nvSpPr>
              <p:cNvPr id="35" name="文本框 34">
                <a:extLst>
                  <a:ext uri="{FF2B5EF4-FFF2-40B4-BE49-F238E27FC236}">
                    <a16:creationId xmlns:a16="http://schemas.microsoft.com/office/drawing/2014/main" id="{71DCFA2B-8B0A-45F4-B6BE-A5836BDE931F}"/>
                  </a:ext>
                </a:extLst>
              </p:cNvPr>
              <p:cNvSpPr txBox="1"/>
              <p:nvPr/>
            </p:nvSpPr>
            <p:spPr>
              <a:xfrm>
                <a:off x="1569610" y="3891531"/>
                <a:ext cx="9052780" cy="540341"/>
              </a:xfrm>
              <a:prstGeom prst="rect">
                <a:avLst/>
              </a:prstGeom>
              <a:noFill/>
            </p:spPr>
            <p:txBody>
              <a:bodyPr wrap="square">
                <a:spAutoFit/>
              </a:bodyPr>
              <a:lstStyle/>
              <a:p>
                <a:pPr>
                  <a:lnSpc>
                    <a:spcPct val="150000"/>
                  </a:lnSpc>
                </a:pPr>
                <a:r>
                  <a:rPr lang="zh-CN" altLang="en-US" sz="2200" dirty="0">
                    <a:latin typeface="微软雅黑" panose="020B0503020204020204" pitchFamily="34" charset="-122"/>
                    <a:ea typeface="微软雅黑" panose="020B0503020204020204" pitchFamily="34" charset="-122"/>
                  </a:rPr>
                  <a:t>使用</a:t>
                </a:r>
                <a14:m>
                  <m:oMath xmlns:m="http://schemas.openxmlformats.org/officeDocument/2006/math">
                    <m:r>
                      <a:rPr lang="en-US" altLang="zh-CN" sz="2200" b="0" i="1" smtClean="0">
                        <a:latin typeface="Cambria Math" panose="02040503050406030204" pitchFamily="18" charset="0"/>
                        <a:ea typeface="微软雅黑" panose="020B0503020204020204" pitchFamily="34" charset="-122"/>
                      </a:rPr>
                      <m:t>𝑛</m:t>
                    </m:r>
                  </m:oMath>
                </a14:m>
                <a:r>
                  <a:rPr lang="zh-CN" altLang="en-US" sz="2200" dirty="0">
                    <a:latin typeface="微软雅黑" panose="020B0503020204020204" pitchFamily="34" charset="-122"/>
                    <a:ea typeface="微软雅黑" panose="020B0503020204020204" pitchFamily="34" charset="-122"/>
                  </a:rPr>
                  <a:t>个二分类器来判别每个</a:t>
                </a:r>
                <a:r>
                  <a:rPr lang="en-US" altLang="zh-CN" sz="2200" dirty="0">
                    <a:latin typeface="微软雅黑" panose="020B0503020204020204" pitchFamily="34" charset="-122"/>
                    <a:ea typeface="微软雅黑" panose="020B0503020204020204" pitchFamily="34" charset="-122"/>
                  </a:rPr>
                  <a:t>Token</a:t>
                </a:r>
                <a:r>
                  <a:rPr lang="zh-CN" altLang="en-US" sz="2200" dirty="0">
                    <a:latin typeface="微软雅黑" panose="020B0503020204020204" pitchFamily="34" charset="-122"/>
                    <a:ea typeface="微软雅黑" panose="020B0503020204020204" pitchFamily="34" charset="-122"/>
                  </a:rPr>
                  <a:t>是否是某实体的开始或结束</a:t>
                </a:r>
                <a:endParaRPr lang="en-US" altLang="zh-CN" sz="2200" b="0" dirty="0">
                  <a:latin typeface="微软雅黑" panose="020B0503020204020204" pitchFamily="34" charset="-122"/>
                  <a:ea typeface="微软雅黑" panose="020B0503020204020204" pitchFamily="34" charset="-122"/>
                </a:endParaRPr>
              </a:p>
            </p:txBody>
          </p:sp>
        </mc:Choice>
        <mc:Fallback>
          <p:sp>
            <p:nvSpPr>
              <p:cNvPr id="35" name="文本框 34">
                <a:extLst>
                  <a:ext uri="{FF2B5EF4-FFF2-40B4-BE49-F238E27FC236}">
                    <a16:creationId xmlns:a16="http://schemas.microsoft.com/office/drawing/2014/main" id="{71DCFA2B-8B0A-45F4-B6BE-A5836BDE931F}"/>
                  </a:ext>
                </a:extLst>
              </p:cNvPr>
              <p:cNvSpPr txBox="1">
                <a:spLocks noRot="1" noChangeAspect="1" noMove="1" noResize="1" noEditPoints="1" noAdjustHandles="1" noChangeArrowheads="1" noChangeShapeType="1" noTextEdit="1"/>
              </p:cNvSpPr>
              <p:nvPr/>
            </p:nvSpPr>
            <p:spPr>
              <a:xfrm>
                <a:off x="1569610" y="3891531"/>
                <a:ext cx="9052780" cy="540341"/>
              </a:xfrm>
              <a:prstGeom prst="rect">
                <a:avLst/>
              </a:prstGeom>
              <a:blipFill>
                <a:blip r:embed="rId6"/>
                <a:stretch>
                  <a:fillRect l="-875" b="-22472"/>
                </a:stretch>
              </a:blipFill>
            </p:spPr>
            <p:txBody>
              <a:bodyPr/>
              <a:lstStyle/>
              <a:p>
                <a:r>
                  <a:rPr lang="zh-CN" altLang="en-US">
                    <a:noFill/>
                  </a:rPr>
                  <a:t> </a:t>
                </a:r>
              </a:p>
            </p:txBody>
          </p:sp>
        </mc:Fallback>
      </mc:AlternateContent>
      <p:pic>
        <p:nvPicPr>
          <p:cNvPr id="6" name="图片 5">
            <a:extLst>
              <a:ext uri="{FF2B5EF4-FFF2-40B4-BE49-F238E27FC236}">
                <a16:creationId xmlns:a16="http://schemas.microsoft.com/office/drawing/2014/main" id="{4FE4ACAF-0C18-4686-A6D3-54EC3C862C33}"/>
              </a:ext>
            </a:extLst>
          </p:cNvPr>
          <p:cNvPicPr>
            <a:picLocks noChangeAspect="1"/>
          </p:cNvPicPr>
          <p:nvPr/>
        </p:nvPicPr>
        <p:blipFill>
          <a:blip r:embed="rId7"/>
          <a:stretch>
            <a:fillRect/>
          </a:stretch>
        </p:blipFill>
        <p:spPr>
          <a:xfrm>
            <a:off x="1722113" y="4596712"/>
            <a:ext cx="4922230" cy="1998202"/>
          </a:xfrm>
          <a:prstGeom prst="rect">
            <a:avLst/>
          </a:prstGeom>
        </p:spPr>
      </p:pic>
      <p:pic>
        <p:nvPicPr>
          <p:cNvPr id="12" name="图片 11">
            <a:extLst>
              <a:ext uri="{FF2B5EF4-FFF2-40B4-BE49-F238E27FC236}">
                <a16:creationId xmlns:a16="http://schemas.microsoft.com/office/drawing/2014/main" id="{21A24BF3-CE63-4D83-A847-066ACEEC7AF2}"/>
              </a:ext>
            </a:extLst>
          </p:cNvPr>
          <p:cNvPicPr>
            <a:picLocks noChangeAspect="1"/>
          </p:cNvPicPr>
          <p:nvPr/>
        </p:nvPicPr>
        <p:blipFill>
          <a:blip r:embed="rId8"/>
          <a:stretch>
            <a:fillRect/>
          </a:stretch>
        </p:blipFill>
        <p:spPr>
          <a:xfrm>
            <a:off x="6797185" y="4797582"/>
            <a:ext cx="4922230" cy="1596462"/>
          </a:xfrm>
          <a:prstGeom prst="rect">
            <a:avLst/>
          </a:prstGeom>
        </p:spPr>
      </p:pic>
    </p:spTree>
    <p:extLst>
      <p:ext uri="{BB962C8B-B14F-4D97-AF65-F5344CB8AC3E}">
        <p14:creationId xmlns:p14="http://schemas.microsoft.com/office/powerpoint/2010/main" val="1642561819"/>
      </p:ext>
    </p:extLst>
  </p:cSld>
  <p:clrMapOvr>
    <a:masterClrMapping/>
  </p:clrMapOvr>
  <p:transition spd="med">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562707" y="646490"/>
            <a:ext cx="8695593" cy="523220"/>
          </a:xfrm>
          <a:prstGeom prst="rect">
            <a:avLst/>
          </a:prstGeom>
          <a:noFill/>
        </p:spPr>
        <p:txBody>
          <a:bodyPr wrap="square" rtlCol="0">
            <a:spAutoFit/>
          </a:bodyPr>
          <a:lstStyle/>
          <a:p>
            <a:r>
              <a:rPr lang="en-US" altLang="zh-CN" sz="2800" b="1" dirty="0">
                <a:latin typeface="+mj-ea"/>
                <a:ea typeface="+mj-ea"/>
                <a:cs typeface="Times New Roman" panose="02020603050405020304" pitchFamily="18" charset="0"/>
              </a:rPr>
              <a:t>MRC-NER</a:t>
            </a:r>
            <a:r>
              <a:rPr lang="zh-CN" altLang="en-US" sz="2800" b="1" dirty="0">
                <a:latin typeface="+mj-ea"/>
                <a:ea typeface="+mj-ea"/>
                <a:cs typeface="Times New Roman" panose="02020603050405020304" pitchFamily="18" charset="0"/>
              </a:rPr>
              <a:t>：基于机器阅读理解的嵌套命名实体识别</a:t>
            </a:r>
            <a:endParaRPr lang="en-US" altLang="zh-CN" sz="2800" b="1" dirty="0">
              <a:latin typeface="+mj-ea"/>
              <a:ea typeface="+mj-ea"/>
              <a:cs typeface="Times New Roman" panose="02020603050405020304" pitchFamily="18" charset="0"/>
            </a:endParaRPr>
          </a:p>
        </p:txBody>
      </p:sp>
      <p:grpSp>
        <p:nvGrpSpPr>
          <p:cNvPr id="5" name="组合 4">
            <a:extLst>
              <a:ext uri="{FF2B5EF4-FFF2-40B4-BE49-F238E27FC236}">
                <a16:creationId xmlns:a16="http://schemas.microsoft.com/office/drawing/2014/main" id="{E2EF829A-6B67-4464-9995-47B52BB8B5D0}"/>
              </a:ext>
            </a:extLst>
          </p:cNvPr>
          <p:cNvGrpSpPr/>
          <p:nvPr/>
        </p:nvGrpSpPr>
        <p:grpSpPr>
          <a:xfrm>
            <a:off x="0" y="702885"/>
            <a:ext cx="367754" cy="416780"/>
            <a:chOff x="0" y="702885"/>
            <a:chExt cx="367754" cy="416780"/>
          </a:xfrm>
        </p:grpSpPr>
        <p:pic>
          <p:nvPicPr>
            <p:cNvPr id="3" name="图片 2">
              <a:extLst>
                <a:ext uri="{FF2B5EF4-FFF2-40B4-BE49-F238E27FC236}">
                  <a16:creationId xmlns:a16="http://schemas.microsoft.com/office/drawing/2014/main" id="{37AE7E84-8AA4-473D-B5BC-053826417794}"/>
                </a:ext>
              </a:extLst>
            </p:cNvPr>
            <p:cNvPicPr>
              <a:picLocks noChangeAspect="1"/>
            </p:cNvPicPr>
            <p:nvPr/>
          </p:nvPicPr>
          <p:blipFill>
            <a:blip r:embed="rId3"/>
            <a:stretch>
              <a:fillRect/>
            </a:stretch>
          </p:blipFill>
          <p:spPr>
            <a:xfrm>
              <a:off x="0" y="702885"/>
              <a:ext cx="281354" cy="416780"/>
            </a:xfrm>
            <a:prstGeom prst="rect">
              <a:avLst/>
            </a:prstGeom>
          </p:spPr>
        </p:pic>
        <p:pic>
          <p:nvPicPr>
            <p:cNvPr id="9" name="图片 8">
              <a:extLst>
                <a:ext uri="{FF2B5EF4-FFF2-40B4-BE49-F238E27FC236}">
                  <a16:creationId xmlns:a16="http://schemas.microsoft.com/office/drawing/2014/main" id="{8B5B2EAD-1082-40EE-973B-E677BAFE5A35}"/>
                </a:ext>
              </a:extLst>
            </p:cNvPr>
            <p:cNvPicPr>
              <a:picLocks/>
            </p:cNvPicPr>
            <p:nvPr/>
          </p:nvPicPr>
          <p:blipFill>
            <a:blip r:embed="rId3"/>
            <a:stretch>
              <a:fillRect/>
            </a:stretch>
          </p:blipFill>
          <p:spPr>
            <a:xfrm>
              <a:off x="281354" y="771300"/>
              <a:ext cx="86400" cy="273600"/>
            </a:xfrm>
            <a:prstGeom prst="rect">
              <a:avLst/>
            </a:prstGeom>
          </p:spPr>
        </p:pic>
      </p:grpSp>
      <p:cxnSp>
        <p:nvCxnSpPr>
          <p:cNvPr id="10" name="直接连接符 9">
            <a:extLst>
              <a:ext uri="{FF2B5EF4-FFF2-40B4-BE49-F238E27FC236}">
                <a16:creationId xmlns:a16="http://schemas.microsoft.com/office/drawing/2014/main" id="{29F4AE27-B393-43D9-BD4C-1A05C1AC2BFF}"/>
              </a:ext>
            </a:extLst>
          </p:cNvPr>
          <p:cNvCxnSpPr>
            <a:cxnSpLocks/>
          </p:cNvCxnSpPr>
          <p:nvPr/>
        </p:nvCxnSpPr>
        <p:spPr>
          <a:xfrm>
            <a:off x="562708" y="593518"/>
            <a:ext cx="396000" cy="0"/>
          </a:xfrm>
          <a:prstGeom prst="line">
            <a:avLst/>
          </a:prstGeom>
          <a:ln w="25400">
            <a:solidFill>
              <a:srgbClr val="000000"/>
            </a:solidFill>
          </a:ln>
        </p:spPr>
        <p:style>
          <a:lnRef idx="1">
            <a:schemeClr val="accent1"/>
          </a:lnRef>
          <a:fillRef idx="0">
            <a:schemeClr val="accent1"/>
          </a:fillRef>
          <a:effectRef idx="0">
            <a:schemeClr val="accent1"/>
          </a:effectRef>
          <a:fontRef idx="minor">
            <a:schemeClr val="tx1"/>
          </a:fontRef>
        </p:style>
      </p:cxnSp>
      <p:pic>
        <p:nvPicPr>
          <p:cNvPr id="21" name="图片 20">
            <a:extLst>
              <a:ext uri="{FF2B5EF4-FFF2-40B4-BE49-F238E27FC236}">
                <a16:creationId xmlns:a16="http://schemas.microsoft.com/office/drawing/2014/main" id="{8E467501-9555-4B1A-985F-D67F0B2FB9C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748947" y="189950"/>
            <a:ext cx="2125699" cy="514818"/>
          </a:xfrm>
          <a:prstGeom prst="rect">
            <a:avLst/>
          </a:prstGeom>
        </p:spPr>
      </p:pic>
      <p:grpSp>
        <p:nvGrpSpPr>
          <p:cNvPr id="22" name="组合 21">
            <a:extLst>
              <a:ext uri="{FF2B5EF4-FFF2-40B4-BE49-F238E27FC236}">
                <a16:creationId xmlns:a16="http://schemas.microsoft.com/office/drawing/2014/main" id="{AFFABCBD-516C-455E-A593-2ABFF5FD8194}"/>
              </a:ext>
            </a:extLst>
          </p:cNvPr>
          <p:cNvGrpSpPr/>
          <p:nvPr/>
        </p:nvGrpSpPr>
        <p:grpSpPr>
          <a:xfrm>
            <a:off x="958708" y="1388647"/>
            <a:ext cx="4310560" cy="461665"/>
            <a:chOff x="1992923" y="1609795"/>
            <a:chExt cx="4310560" cy="461665"/>
          </a:xfrm>
        </p:grpSpPr>
        <p:sp>
          <p:nvSpPr>
            <p:cNvPr id="23" name="矩形 22">
              <a:extLst>
                <a:ext uri="{FF2B5EF4-FFF2-40B4-BE49-F238E27FC236}">
                  <a16:creationId xmlns:a16="http://schemas.microsoft.com/office/drawing/2014/main" id="{C35304A8-FD38-4D16-95FA-57EF91E557F0}"/>
                </a:ext>
              </a:extLst>
            </p:cNvPr>
            <p:cNvSpPr/>
            <p:nvPr/>
          </p:nvSpPr>
          <p:spPr>
            <a:xfrm>
              <a:off x="1992923" y="1840628"/>
              <a:ext cx="72000" cy="720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mj-ea"/>
                <a:ea typeface="+mj-ea"/>
              </a:endParaRPr>
            </a:p>
          </p:txBody>
        </p:sp>
        <p:sp>
          <p:nvSpPr>
            <p:cNvPr id="24" name="文本框 23">
              <a:extLst>
                <a:ext uri="{FF2B5EF4-FFF2-40B4-BE49-F238E27FC236}">
                  <a16:creationId xmlns:a16="http://schemas.microsoft.com/office/drawing/2014/main" id="{6D7010AE-A15B-45F6-B9E3-E2B442A6264D}"/>
                </a:ext>
              </a:extLst>
            </p:cNvPr>
            <p:cNvSpPr txBox="1"/>
            <p:nvPr/>
          </p:nvSpPr>
          <p:spPr>
            <a:xfrm>
              <a:off x="2178882" y="1609795"/>
              <a:ext cx="4124601" cy="461665"/>
            </a:xfrm>
            <a:prstGeom prst="rect">
              <a:avLst/>
            </a:prstGeom>
            <a:noFill/>
          </p:spPr>
          <p:txBody>
            <a:bodyPr wrap="square" rtlCol="0">
              <a:spAutoFit/>
            </a:bodyPr>
            <a:lstStyle/>
            <a:p>
              <a:r>
                <a:rPr lang="zh-CN" altLang="en-US" sz="2400" b="1" dirty="0">
                  <a:latin typeface="+mj-ea"/>
                  <a:ea typeface="+mj-ea"/>
                </a:rPr>
                <a:t>边界匹配</a:t>
              </a:r>
            </a:p>
          </p:txBody>
        </p:sp>
      </p:grpSp>
      <p:grpSp>
        <p:nvGrpSpPr>
          <p:cNvPr id="32" name="组合 31">
            <a:extLst>
              <a:ext uri="{FF2B5EF4-FFF2-40B4-BE49-F238E27FC236}">
                <a16:creationId xmlns:a16="http://schemas.microsoft.com/office/drawing/2014/main" id="{D1331EAA-F038-435F-8CDA-DF2B054D5F44}"/>
              </a:ext>
            </a:extLst>
          </p:cNvPr>
          <p:cNvGrpSpPr/>
          <p:nvPr/>
        </p:nvGrpSpPr>
        <p:grpSpPr>
          <a:xfrm>
            <a:off x="958708" y="3600450"/>
            <a:ext cx="4310560" cy="461665"/>
            <a:chOff x="1992923" y="1609795"/>
            <a:chExt cx="4310560" cy="461665"/>
          </a:xfrm>
        </p:grpSpPr>
        <p:sp>
          <p:nvSpPr>
            <p:cNvPr id="33" name="矩形 32">
              <a:extLst>
                <a:ext uri="{FF2B5EF4-FFF2-40B4-BE49-F238E27FC236}">
                  <a16:creationId xmlns:a16="http://schemas.microsoft.com/office/drawing/2014/main" id="{D0C25753-F172-48EE-8503-69F416852BF5}"/>
                </a:ext>
              </a:extLst>
            </p:cNvPr>
            <p:cNvSpPr/>
            <p:nvPr/>
          </p:nvSpPr>
          <p:spPr>
            <a:xfrm>
              <a:off x="1992923" y="1840628"/>
              <a:ext cx="72000" cy="720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mj-ea"/>
                <a:ea typeface="+mj-ea"/>
              </a:endParaRPr>
            </a:p>
          </p:txBody>
        </p:sp>
        <p:sp>
          <p:nvSpPr>
            <p:cNvPr id="34" name="文本框 33">
              <a:extLst>
                <a:ext uri="{FF2B5EF4-FFF2-40B4-BE49-F238E27FC236}">
                  <a16:creationId xmlns:a16="http://schemas.microsoft.com/office/drawing/2014/main" id="{C5908A89-D988-48AB-9896-F71DBC15B02C}"/>
                </a:ext>
              </a:extLst>
            </p:cNvPr>
            <p:cNvSpPr txBox="1"/>
            <p:nvPr/>
          </p:nvSpPr>
          <p:spPr>
            <a:xfrm>
              <a:off x="2178882" y="1609795"/>
              <a:ext cx="4124601" cy="461665"/>
            </a:xfrm>
            <a:prstGeom prst="rect">
              <a:avLst/>
            </a:prstGeom>
            <a:noFill/>
          </p:spPr>
          <p:txBody>
            <a:bodyPr wrap="square" rtlCol="0">
              <a:spAutoFit/>
            </a:bodyPr>
            <a:lstStyle/>
            <a:p>
              <a:r>
                <a:rPr lang="en-US" altLang="zh-CN" sz="2400" b="1" dirty="0">
                  <a:latin typeface="+mj-ea"/>
                  <a:ea typeface="+mj-ea"/>
                </a:rPr>
                <a:t>Loss</a:t>
              </a:r>
              <a:endParaRPr lang="zh-CN" altLang="en-US" sz="2400" b="1" dirty="0">
                <a:latin typeface="+mj-ea"/>
                <a:ea typeface="+mj-ea"/>
              </a:endParaRPr>
            </a:p>
          </p:txBody>
        </p:sp>
      </p:grpSp>
      <p:pic>
        <p:nvPicPr>
          <p:cNvPr id="4" name="图片 3">
            <a:extLst>
              <a:ext uri="{FF2B5EF4-FFF2-40B4-BE49-F238E27FC236}">
                <a16:creationId xmlns:a16="http://schemas.microsoft.com/office/drawing/2014/main" id="{41245493-30EB-4094-9A68-2BE91F967DAF}"/>
              </a:ext>
            </a:extLst>
          </p:cNvPr>
          <p:cNvPicPr>
            <a:picLocks noChangeAspect="1"/>
          </p:cNvPicPr>
          <p:nvPr/>
        </p:nvPicPr>
        <p:blipFill>
          <a:blip r:embed="rId5"/>
          <a:stretch>
            <a:fillRect/>
          </a:stretch>
        </p:blipFill>
        <p:spPr>
          <a:xfrm>
            <a:off x="2967590" y="2069249"/>
            <a:ext cx="6172200" cy="508212"/>
          </a:xfrm>
          <a:prstGeom prst="rect">
            <a:avLst/>
          </a:prstGeom>
        </p:spPr>
      </p:pic>
      <p:pic>
        <p:nvPicPr>
          <p:cNvPr id="11" name="图片 10">
            <a:extLst>
              <a:ext uri="{FF2B5EF4-FFF2-40B4-BE49-F238E27FC236}">
                <a16:creationId xmlns:a16="http://schemas.microsoft.com/office/drawing/2014/main" id="{489E01C9-7BBB-401F-AB3E-A2E9289F34B2}"/>
              </a:ext>
            </a:extLst>
          </p:cNvPr>
          <p:cNvPicPr>
            <a:picLocks noChangeAspect="1"/>
          </p:cNvPicPr>
          <p:nvPr/>
        </p:nvPicPr>
        <p:blipFill>
          <a:blip r:embed="rId6"/>
          <a:stretch>
            <a:fillRect/>
          </a:stretch>
        </p:blipFill>
        <p:spPr>
          <a:xfrm>
            <a:off x="2967590" y="2749851"/>
            <a:ext cx="7353505" cy="765328"/>
          </a:xfrm>
          <a:prstGeom prst="rect">
            <a:avLst/>
          </a:prstGeom>
        </p:spPr>
      </p:pic>
      <p:pic>
        <p:nvPicPr>
          <p:cNvPr id="14" name="图片 13">
            <a:extLst>
              <a:ext uri="{FF2B5EF4-FFF2-40B4-BE49-F238E27FC236}">
                <a16:creationId xmlns:a16="http://schemas.microsoft.com/office/drawing/2014/main" id="{BAB9BD33-228F-4BE0-A7DF-CBC758EA4AAC}"/>
              </a:ext>
            </a:extLst>
          </p:cNvPr>
          <p:cNvPicPr>
            <a:picLocks noChangeAspect="1"/>
          </p:cNvPicPr>
          <p:nvPr/>
        </p:nvPicPr>
        <p:blipFill>
          <a:blip r:embed="rId7"/>
          <a:stretch>
            <a:fillRect/>
          </a:stretch>
        </p:blipFill>
        <p:spPr>
          <a:xfrm>
            <a:off x="3820397" y="4334517"/>
            <a:ext cx="4551207" cy="2120833"/>
          </a:xfrm>
          <a:prstGeom prst="rect">
            <a:avLst/>
          </a:prstGeom>
        </p:spPr>
      </p:pic>
    </p:spTree>
    <p:extLst>
      <p:ext uri="{BB962C8B-B14F-4D97-AF65-F5344CB8AC3E}">
        <p14:creationId xmlns:p14="http://schemas.microsoft.com/office/powerpoint/2010/main" val="1286587122"/>
      </p:ext>
    </p:extLst>
  </p:cSld>
  <p:clrMapOvr>
    <a:masterClrMapping/>
  </p:clrMapOvr>
  <p:transition spd="med">
    <p:fade/>
  </p:transition>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数据科学导论">
      <a:majorFont>
        <a:latin typeface="Arial Black"/>
        <a:ea typeface="微软雅黑"/>
        <a:cs typeface=""/>
      </a:majorFont>
      <a:minorFont>
        <a:latin typeface="Lucida Sans"/>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kumimoji="1"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3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数据科学导论">
      <a:majorFont>
        <a:latin typeface="Arial Black"/>
        <a:ea typeface="微软雅黑"/>
        <a:cs typeface=""/>
      </a:majorFont>
      <a:minorFont>
        <a:latin typeface="Lucida Sans"/>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kumimoji="1"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2054</TotalTime>
  <Words>1798</Words>
  <Application>Microsoft Office PowerPoint</Application>
  <PresentationFormat>宽屏</PresentationFormat>
  <Paragraphs>220</Paragraphs>
  <Slides>28</Slides>
  <Notes>28</Notes>
  <HiddenSlides>0</HiddenSlides>
  <MMClips>0</MMClips>
  <ScaleCrop>false</ScaleCrop>
  <HeadingPairs>
    <vt:vector size="8" baseType="variant">
      <vt:variant>
        <vt:lpstr>已用的字体</vt:lpstr>
      </vt:variant>
      <vt:variant>
        <vt:i4>9</vt:i4>
      </vt:variant>
      <vt:variant>
        <vt:lpstr>主题</vt:lpstr>
      </vt:variant>
      <vt:variant>
        <vt:i4>3</vt:i4>
      </vt:variant>
      <vt:variant>
        <vt:lpstr>嵌入 OLE 服务器</vt:lpstr>
      </vt:variant>
      <vt:variant>
        <vt:i4>1</vt:i4>
      </vt:variant>
      <vt:variant>
        <vt:lpstr>幻灯片标题</vt:lpstr>
      </vt:variant>
      <vt:variant>
        <vt:i4>28</vt:i4>
      </vt:variant>
    </vt:vector>
  </HeadingPairs>
  <TitlesOfParts>
    <vt:vector size="41" baseType="lpstr">
      <vt:lpstr>等线</vt:lpstr>
      <vt:lpstr>等线 Light</vt:lpstr>
      <vt:lpstr>微软雅黑</vt:lpstr>
      <vt:lpstr>Agency FB</vt:lpstr>
      <vt:lpstr>Arial</vt:lpstr>
      <vt:lpstr>Arial Black</vt:lpstr>
      <vt:lpstr>Cambria Math</vt:lpstr>
      <vt:lpstr>Lucida Sans</vt:lpstr>
      <vt:lpstr>Times New Roman</vt:lpstr>
      <vt:lpstr>Office 主题​​</vt:lpstr>
      <vt:lpstr>2_Office 主题</vt:lpstr>
      <vt:lpstr>3_Office 主题</vt:lpstr>
      <vt:lpstr>Microsoft Excel 工作表</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曹 乾</dc:creator>
  <cp:lastModifiedBy>马 东阳</cp:lastModifiedBy>
  <cp:revision>1154</cp:revision>
  <dcterms:created xsi:type="dcterms:W3CDTF">2020-10-21T14:08:14Z</dcterms:created>
  <dcterms:modified xsi:type="dcterms:W3CDTF">2021-04-28T08:14:59Z</dcterms:modified>
</cp:coreProperties>
</file>